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8"/>
  </p:notesMasterIdLst>
  <p:handoutMasterIdLst>
    <p:handoutMasterId r:id="rId49"/>
  </p:handoutMasterIdLst>
  <p:sldIdLst>
    <p:sldId id="257" r:id="rId2"/>
    <p:sldId id="263" r:id="rId3"/>
    <p:sldId id="264" r:id="rId4"/>
    <p:sldId id="269" r:id="rId5"/>
    <p:sldId id="270" r:id="rId6"/>
    <p:sldId id="271" r:id="rId7"/>
    <p:sldId id="335" r:id="rId8"/>
    <p:sldId id="336" r:id="rId9"/>
    <p:sldId id="360" r:id="rId10"/>
    <p:sldId id="337" r:id="rId11"/>
    <p:sldId id="304" r:id="rId12"/>
    <p:sldId id="259" r:id="rId13"/>
    <p:sldId id="288" r:id="rId14"/>
    <p:sldId id="289" r:id="rId15"/>
    <p:sldId id="290" r:id="rId16"/>
    <p:sldId id="272" r:id="rId17"/>
    <p:sldId id="274" r:id="rId18"/>
    <p:sldId id="275" r:id="rId19"/>
    <p:sldId id="276" r:id="rId20"/>
    <p:sldId id="328" r:id="rId21"/>
    <p:sldId id="329" r:id="rId22"/>
    <p:sldId id="280" r:id="rId23"/>
    <p:sldId id="330" r:id="rId24"/>
    <p:sldId id="331" r:id="rId25"/>
    <p:sldId id="283" r:id="rId26"/>
    <p:sldId id="327" r:id="rId27"/>
    <p:sldId id="333" r:id="rId28"/>
    <p:sldId id="332" r:id="rId29"/>
    <p:sldId id="334" r:id="rId30"/>
    <p:sldId id="338" r:id="rId31"/>
    <p:sldId id="339" r:id="rId32"/>
    <p:sldId id="340" r:id="rId33"/>
    <p:sldId id="341" r:id="rId34"/>
    <p:sldId id="342" r:id="rId35"/>
    <p:sldId id="343" r:id="rId36"/>
    <p:sldId id="344" r:id="rId37"/>
    <p:sldId id="345" r:id="rId38"/>
    <p:sldId id="358" r:id="rId39"/>
    <p:sldId id="349" r:id="rId40"/>
    <p:sldId id="350" r:id="rId41"/>
    <p:sldId id="352" r:id="rId42"/>
    <p:sldId id="353" r:id="rId43"/>
    <p:sldId id="354" r:id="rId44"/>
    <p:sldId id="356" r:id="rId45"/>
    <p:sldId id="359" r:id="rId46"/>
    <p:sldId id="294" r:id="rId47"/>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ahom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ahom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ahom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003" autoAdjust="0"/>
    <p:restoredTop sz="94660"/>
  </p:normalViewPr>
  <p:slideViewPr>
    <p:cSldViewPr>
      <p:cViewPr varScale="1">
        <p:scale>
          <a:sx n="71" d="100"/>
          <a:sy n="71" d="100"/>
        </p:scale>
        <p:origin x="-73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120"/>
    </p:cViewPr>
  </p:sorterViewPr>
  <p:notesViewPr>
    <p:cSldViewPr>
      <p:cViewPr varScale="1">
        <p:scale>
          <a:sx n="53" d="100"/>
          <a:sy n="53" d="100"/>
        </p:scale>
        <p:origin x="-284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63"/>
      <c:rotY val="20"/>
      <c:depthPercent val="2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6.9922308546059936E-2"/>
          <c:y val="3.1380753138075312E-2"/>
          <c:w val="0.74916759156492785"/>
          <c:h val="0.84518828451882844"/>
        </c:manualLayout>
      </c:layout>
      <c:bar3DChart>
        <c:barDir val="col"/>
        <c:grouping val="clustered"/>
        <c:varyColors val="0"/>
        <c:ser>
          <c:idx val="0"/>
          <c:order val="0"/>
          <c:tx>
            <c:strRef>
              <c:f>Sheet1!$A$2</c:f>
              <c:strCache>
                <c:ptCount val="1"/>
                <c:pt idx="0">
                  <c:v>Before TX</c:v>
                </c:pt>
              </c:strCache>
            </c:strRef>
          </c:tx>
          <c:spPr>
            <a:solidFill>
              <a:srgbClr val="FF00FF"/>
            </a:solidFill>
            <a:ln w="11212">
              <a:solidFill>
                <a:srgbClr val="000000"/>
              </a:solidFill>
              <a:prstDash val="solid"/>
            </a:ln>
          </c:spPr>
          <c:invertIfNegative val="0"/>
          <c:cat>
            <c:strRef>
              <c:f>Sheet1!$B$1:$G$1</c:f>
              <c:strCache>
                <c:ptCount val="6"/>
                <c:pt idx="0">
                  <c:v>A</c:v>
                </c:pt>
                <c:pt idx="1">
                  <c:v>B</c:v>
                </c:pt>
                <c:pt idx="2">
                  <c:v>C</c:v>
                </c:pt>
                <c:pt idx="3">
                  <c:v>D</c:v>
                </c:pt>
                <c:pt idx="4">
                  <c:v>E</c:v>
                </c:pt>
                <c:pt idx="5">
                  <c:v>F</c:v>
                </c:pt>
              </c:strCache>
            </c:strRef>
          </c:cat>
          <c:val>
            <c:numRef>
              <c:f>Sheet1!$B$2:$G$2</c:f>
              <c:numCache>
                <c:formatCode>General</c:formatCode>
                <c:ptCount val="6"/>
                <c:pt idx="0">
                  <c:v>264</c:v>
                </c:pt>
                <c:pt idx="1">
                  <c:v>273</c:v>
                </c:pt>
                <c:pt idx="2">
                  <c:v>189</c:v>
                </c:pt>
                <c:pt idx="3">
                  <c:v>282</c:v>
                </c:pt>
                <c:pt idx="4">
                  <c:v>224</c:v>
                </c:pt>
                <c:pt idx="5">
                  <c:v>210</c:v>
                </c:pt>
              </c:numCache>
            </c:numRef>
          </c:val>
        </c:ser>
        <c:ser>
          <c:idx val="1"/>
          <c:order val="1"/>
          <c:tx>
            <c:strRef>
              <c:f>Sheet1!$A$3</c:f>
              <c:strCache>
                <c:ptCount val="1"/>
                <c:pt idx="0">
                  <c:v>During TX</c:v>
                </c:pt>
              </c:strCache>
            </c:strRef>
          </c:tx>
          <c:spPr>
            <a:solidFill>
              <a:srgbClr val="FFFF00"/>
            </a:solidFill>
            <a:ln w="22425">
              <a:noFill/>
            </a:ln>
          </c:spPr>
          <c:invertIfNegative val="0"/>
          <c:cat>
            <c:strRef>
              <c:f>Sheet1!$B$1:$G$1</c:f>
              <c:strCache>
                <c:ptCount val="6"/>
                <c:pt idx="0">
                  <c:v>A</c:v>
                </c:pt>
                <c:pt idx="1">
                  <c:v>B</c:v>
                </c:pt>
                <c:pt idx="2">
                  <c:v>C</c:v>
                </c:pt>
                <c:pt idx="3">
                  <c:v>D</c:v>
                </c:pt>
                <c:pt idx="4">
                  <c:v>E</c:v>
                </c:pt>
                <c:pt idx="5">
                  <c:v>F</c:v>
                </c:pt>
              </c:strCache>
            </c:strRef>
          </c:cat>
          <c:val>
            <c:numRef>
              <c:f>Sheet1!$B$3:$G$3</c:f>
              <c:numCache>
                <c:formatCode>General</c:formatCode>
                <c:ptCount val="6"/>
                <c:pt idx="0">
                  <c:v>27</c:v>
                </c:pt>
                <c:pt idx="1">
                  <c:v>15</c:v>
                </c:pt>
                <c:pt idx="2">
                  <c:v>14</c:v>
                </c:pt>
                <c:pt idx="3">
                  <c:v>37</c:v>
                </c:pt>
                <c:pt idx="4">
                  <c:v>19</c:v>
                </c:pt>
                <c:pt idx="5">
                  <c:v>21</c:v>
                </c:pt>
              </c:numCache>
            </c:numRef>
          </c:val>
        </c:ser>
        <c:dLbls>
          <c:showLegendKey val="0"/>
          <c:showVal val="0"/>
          <c:showCatName val="0"/>
          <c:showSerName val="0"/>
          <c:showPercent val="0"/>
          <c:showBubbleSize val="0"/>
        </c:dLbls>
        <c:gapWidth val="150"/>
        <c:gapDepth val="0"/>
        <c:shape val="box"/>
        <c:axId val="143265792"/>
        <c:axId val="143267328"/>
        <c:axId val="0"/>
      </c:bar3DChart>
      <c:catAx>
        <c:axId val="143265792"/>
        <c:scaling>
          <c:orientation val="minMax"/>
        </c:scaling>
        <c:delete val="0"/>
        <c:axPos val="b"/>
        <c:numFmt formatCode="General" sourceLinked="1"/>
        <c:majorTickMark val="out"/>
        <c:minorTickMark val="none"/>
        <c:tickLblPos val="low"/>
        <c:spPr>
          <a:ln w="2803">
            <a:solidFill>
              <a:schemeClr val="tx1"/>
            </a:solidFill>
            <a:prstDash val="solid"/>
          </a:ln>
        </c:spPr>
        <c:txPr>
          <a:bodyPr rot="0" vert="horz"/>
          <a:lstStyle/>
          <a:p>
            <a:pPr>
              <a:defRPr sz="1589" b="1" i="0" u="none" strike="noStrike" baseline="0">
                <a:solidFill>
                  <a:srgbClr val="FFFF00"/>
                </a:solidFill>
                <a:latin typeface="Arial"/>
                <a:ea typeface="Arial"/>
                <a:cs typeface="Arial"/>
              </a:defRPr>
            </a:pPr>
            <a:endParaRPr lang="en-US"/>
          </a:p>
        </c:txPr>
        <c:crossAx val="143267328"/>
        <c:crosses val="autoZero"/>
        <c:auto val="0"/>
        <c:lblAlgn val="ctr"/>
        <c:lblOffset val="100"/>
        <c:tickLblSkip val="1"/>
        <c:tickMarkSkip val="1"/>
        <c:noMultiLvlLbl val="0"/>
      </c:catAx>
      <c:valAx>
        <c:axId val="143267328"/>
        <c:scaling>
          <c:orientation val="minMax"/>
        </c:scaling>
        <c:delete val="0"/>
        <c:axPos val="l"/>
        <c:majorGridlines>
          <c:spPr>
            <a:ln w="11212">
              <a:solidFill>
                <a:srgbClr val="FFFFFF"/>
              </a:solidFill>
              <a:prstDash val="solid"/>
            </a:ln>
          </c:spPr>
        </c:majorGridlines>
        <c:numFmt formatCode="General" sourceLinked="1"/>
        <c:majorTickMark val="out"/>
        <c:minorTickMark val="none"/>
        <c:tickLblPos val="nextTo"/>
        <c:spPr>
          <a:ln w="11212">
            <a:solidFill>
              <a:srgbClr val="FFFFFF"/>
            </a:solidFill>
            <a:prstDash val="solid"/>
          </a:ln>
        </c:spPr>
        <c:txPr>
          <a:bodyPr rot="0" vert="horz"/>
          <a:lstStyle/>
          <a:p>
            <a:pPr>
              <a:defRPr sz="1589" b="1" i="0" u="none" strike="noStrike" baseline="0">
                <a:solidFill>
                  <a:srgbClr val="FFFF00"/>
                </a:solidFill>
                <a:latin typeface="Arial"/>
                <a:ea typeface="Arial"/>
                <a:cs typeface="Arial"/>
              </a:defRPr>
            </a:pPr>
            <a:endParaRPr lang="en-US"/>
          </a:p>
        </c:txPr>
        <c:crossAx val="143265792"/>
        <c:crosses val="autoZero"/>
        <c:crossBetween val="between"/>
      </c:valAx>
      <c:spPr>
        <a:noFill/>
        <a:ln w="22425">
          <a:noFill/>
        </a:ln>
      </c:spPr>
    </c:plotArea>
    <c:legend>
      <c:legendPos val="r"/>
      <c:layout>
        <c:manualLayout>
          <c:xMode val="edge"/>
          <c:yMode val="edge"/>
          <c:x val="0.82019977802441735"/>
          <c:y val="0.42677824267782427"/>
          <c:w val="0.16870144284128746"/>
          <c:h val="0.14853556485355648"/>
        </c:manualLayout>
      </c:layout>
      <c:overlay val="0"/>
      <c:spPr>
        <a:noFill/>
        <a:ln w="11212">
          <a:solidFill>
            <a:srgbClr val="FFFF80"/>
          </a:solidFill>
          <a:prstDash val="solid"/>
        </a:ln>
      </c:spPr>
      <c:txPr>
        <a:bodyPr/>
        <a:lstStyle/>
        <a:p>
          <a:pPr>
            <a:defRPr sz="1461" b="1" i="0" u="none" strike="noStrike" baseline="0">
              <a:solidFill>
                <a:srgbClr val="FFFF00"/>
              </a:solidFill>
              <a:latin typeface="Arial"/>
              <a:ea typeface="Arial"/>
              <a:cs typeface="Arial"/>
            </a:defRPr>
          </a:pPr>
          <a:endParaRPr lang="en-US"/>
        </a:p>
      </c:txPr>
    </c:legend>
    <c:plotVisOnly val="1"/>
    <c:dispBlanksAs val="gap"/>
    <c:showDLblsOverMax val="0"/>
  </c:chart>
  <c:spPr>
    <a:noFill/>
    <a:ln>
      <a:noFill/>
    </a:ln>
  </c:spPr>
  <c:txPr>
    <a:bodyPr/>
    <a:lstStyle/>
    <a:p>
      <a:pPr>
        <a:defRPr sz="1479"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803" b="1" i="0" u="none" strike="noStrike" baseline="0">
                <a:solidFill>
                  <a:schemeClr val="tx1"/>
                </a:solidFill>
                <a:latin typeface="Tahoma" panose="020B0604030504040204" pitchFamily="34" charset="0"/>
                <a:ea typeface="Tahoma" panose="020B0604030504040204" pitchFamily="34" charset="0"/>
                <a:cs typeface="Tahoma" panose="020B0604030504040204" pitchFamily="34" charset="0"/>
              </a:defRPr>
            </a:pPr>
            <a:r>
              <a:rPr lang="en-US">
                <a:latin typeface="Tahoma" panose="020B0604030504040204" pitchFamily="34" charset="0"/>
                <a:ea typeface="Tahoma" panose="020B0604030504040204" pitchFamily="34" charset="0"/>
                <a:cs typeface="Tahoma" panose="020B0604030504040204" pitchFamily="34" charset="0"/>
              </a:rPr>
              <a:t>Recent Heroin Use by Current Methadone Dose</a:t>
            </a:r>
          </a:p>
        </c:rich>
      </c:tx>
      <c:layout>
        <c:manualLayout>
          <c:xMode val="edge"/>
          <c:yMode val="edge"/>
          <c:x val="0.19682539682539682"/>
          <c:y val="1.9184652278177457E-2"/>
        </c:manualLayout>
      </c:layout>
      <c:overlay val="0"/>
      <c:spPr>
        <a:noFill/>
        <a:ln w="32359">
          <a:noFill/>
        </a:ln>
      </c:spPr>
    </c:title>
    <c:autoTitleDeleted val="0"/>
    <c:plotArea>
      <c:layout>
        <c:manualLayout>
          <c:layoutTarget val="inner"/>
          <c:xMode val="edge"/>
          <c:yMode val="edge"/>
          <c:x val="0.17460317460317459"/>
          <c:y val="0.31654676258992803"/>
          <c:w val="0.77777777777777779"/>
          <c:h val="0.42925659472422062"/>
        </c:manualLayout>
      </c:layout>
      <c:scatterChart>
        <c:scatterStyle val="smoothMarker"/>
        <c:varyColors val="0"/>
        <c:ser>
          <c:idx val="1"/>
          <c:order val="0"/>
          <c:tx>
            <c:strRef>
              <c:f>Sheet1!$A$3</c:f>
              <c:strCache>
                <c:ptCount val="1"/>
                <c:pt idx="0">
                  <c:v>Y value</c:v>
                </c:pt>
              </c:strCache>
            </c:strRef>
          </c:tx>
          <c:spPr>
            <a:ln w="16180">
              <a:solidFill>
                <a:srgbClr val="FFFF00"/>
              </a:solidFill>
              <a:prstDash val="solid"/>
            </a:ln>
          </c:spPr>
          <c:marker>
            <c:symbol val="square"/>
            <c:size val="6"/>
            <c:spPr>
              <a:solidFill>
                <a:srgbClr val="FFFF00"/>
              </a:solidFill>
              <a:ln>
                <a:solidFill>
                  <a:srgbClr val="FFFF00"/>
                </a:solidFill>
                <a:prstDash val="solid"/>
              </a:ln>
            </c:spPr>
          </c:marker>
          <c:xVal>
            <c:numRef>
              <c:f>Sheet1!$B$1:$L$1</c:f>
              <c:numCache>
                <c:formatCode>General</c:formatCode>
                <c:ptCount val="11"/>
                <c:pt idx="0">
                  <c:v>10</c:v>
                </c:pt>
                <c:pt idx="1">
                  <c:v>20</c:v>
                </c:pt>
                <c:pt idx="2">
                  <c:v>30</c:v>
                </c:pt>
                <c:pt idx="3">
                  <c:v>40</c:v>
                </c:pt>
                <c:pt idx="4">
                  <c:v>50</c:v>
                </c:pt>
                <c:pt idx="5">
                  <c:v>60</c:v>
                </c:pt>
                <c:pt idx="6">
                  <c:v>70</c:v>
                </c:pt>
                <c:pt idx="7">
                  <c:v>80</c:v>
                </c:pt>
                <c:pt idx="8">
                  <c:v>90</c:v>
                </c:pt>
                <c:pt idx="9">
                  <c:v>100</c:v>
                </c:pt>
              </c:numCache>
            </c:numRef>
          </c:xVal>
          <c:yVal>
            <c:numRef>
              <c:f>Sheet1!$B$3:$L$3</c:f>
              <c:numCache>
                <c:formatCode>General</c:formatCode>
                <c:ptCount val="11"/>
                <c:pt idx="0">
                  <c:v>50</c:v>
                </c:pt>
                <c:pt idx="1">
                  <c:v>40</c:v>
                </c:pt>
                <c:pt idx="2">
                  <c:v>35</c:v>
                </c:pt>
                <c:pt idx="3">
                  <c:v>15</c:v>
                </c:pt>
                <c:pt idx="4">
                  <c:v>20</c:v>
                </c:pt>
                <c:pt idx="5">
                  <c:v>5</c:v>
                </c:pt>
                <c:pt idx="6">
                  <c:v>5</c:v>
                </c:pt>
                <c:pt idx="7">
                  <c:v>2</c:v>
                </c:pt>
                <c:pt idx="8">
                  <c:v>1</c:v>
                </c:pt>
                <c:pt idx="9">
                  <c:v>1</c:v>
                </c:pt>
              </c:numCache>
            </c:numRef>
          </c:yVal>
          <c:smooth val="1"/>
        </c:ser>
        <c:dLbls>
          <c:showLegendKey val="0"/>
          <c:showVal val="0"/>
          <c:showCatName val="0"/>
          <c:showSerName val="0"/>
          <c:showPercent val="0"/>
          <c:showBubbleSize val="0"/>
        </c:dLbls>
        <c:axId val="78930688"/>
        <c:axId val="78933376"/>
      </c:scatterChart>
      <c:valAx>
        <c:axId val="78930688"/>
        <c:scaling>
          <c:orientation val="minMax"/>
          <c:max val="100"/>
        </c:scaling>
        <c:delete val="0"/>
        <c:axPos val="b"/>
        <c:title>
          <c:tx>
            <c:rich>
              <a:bodyPr/>
              <a:lstStyle/>
              <a:p>
                <a:pPr>
                  <a:defRPr sz="2293" b="1" i="0" u="none" strike="noStrike" baseline="0">
                    <a:solidFill>
                      <a:schemeClr val="tx1"/>
                    </a:solidFill>
                    <a:latin typeface="Tahoma" panose="020B0604030504040204" pitchFamily="34" charset="0"/>
                    <a:ea typeface="Tahoma" panose="020B0604030504040204" pitchFamily="34" charset="0"/>
                    <a:cs typeface="Tahoma" panose="020B0604030504040204" pitchFamily="34" charset="0"/>
                  </a:defRPr>
                </a:pPr>
                <a:r>
                  <a:rPr lang="en-US">
                    <a:latin typeface="Tahoma" panose="020B0604030504040204" pitchFamily="34" charset="0"/>
                    <a:ea typeface="Tahoma" panose="020B0604030504040204" pitchFamily="34" charset="0"/>
                    <a:cs typeface="Tahoma" panose="020B0604030504040204" pitchFamily="34" charset="0"/>
                  </a:rPr>
                  <a:t>Methadone Dose, in mg.</a:t>
                </a:r>
              </a:p>
            </c:rich>
          </c:tx>
          <c:layout>
            <c:manualLayout>
              <c:xMode val="edge"/>
              <c:yMode val="edge"/>
              <c:x val="0.3619047619047619"/>
              <c:y val="0.87769784172661869"/>
            </c:manualLayout>
          </c:layout>
          <c:overlay val="0"/>
          <c:spPr>
            <a:noFill/>
            <a:ln w="32359">
              <a:noFill/>
            </a:ln>
          </c:spPr>
        </c:title>
        <c:numFmt formatCode="General" sourceLinked="1"/>
        <c:majorTickMark val="out"/>
        <c:minorTickMark val="none"/>
        <c:tickLblPos val="nextTo"/>
        <c:spPr>
          <a:ln w="4045">
            <a:solidFill>
              <a:schemeClr val="tx1"/>
            </a:solidFill>
            <a:prstDash val="solid"/>
          </a:ln>
        </c:spPr>
        <c:txPr>
          <a:bodyPr rot="0" vert="horz"/>
          <a:lstStyle/>
          <a:p>
            <a:pPr>
              <a:defRPr sz="2293" b="1" i="0" u="none" strike="noStrike" baseline="0">
                <a:solidFill>
                  <a:schemeClr val="tx1"/>
                </a:solidFill>
                <a:latin typeface="Times New Roman"/>
                <a:ea typeface="Times New Roman"/>
                <a:cs typeface="Times New Roman"/>
              </a:defRPr>
            </a:pPr>
            <a:endParaRPr lang="en-US"/>
          </a:p>
        </c:txPr>
        <c:crossAx val="78933376"/>
        <c:crosses val="autoZero"/>
        <c:crossBetween val="midCat"/>
        <c:majorUnit val="10"/>
      </c:valAx>
      <c:valAx>
        <c:axId val="78933376"/>
        <c:scaling>
          <c:orientation val="minMax"/>
          <c:max val="100"/>
        </c:scaling>
        <c:delete val="0"/>
        <c:axPos val="l"/>
        <c:majorGridlines>
          <c:spPr>
            <a:ln w="4045">
              <a:solidFill>
                <a:schemeClr val="tx1"/>
              </a:solidFill>
              <a:prstDash val="solid"/>
            </a:ln>
          </c:spPr>
        </c:majorGridlines>
        <c:title>
          <c:tx>
            <c:rich>
              <a:bodyPr/>
              <a:lstStyle/>
              <a:p>
                <a:pPr>
                  <a:defRPr sz="2293" b="1" i="0" u="none" strike="noStrike" baseline="0">
                    <a:solidFill>
                      <a:schemeClr val="tx1"/>
                    </a:solidFill>
                    <a:latin typeface="Tahoma" panose="020B0604030504040204" pitchFamily="34" charset="0"/>
                    <a:ea typeface="Tahoma" panose="020B0604030504040204" pitchFamily="34" charset="0"/>
                    <a:cs typeface="Tahoma" panose="020B0604030504040204" pitchFamily="34" charset="0"/>
                  </a:defRPr>
                </a:pPr>
                <a:r>
                  <a:rPr lang="en-US">
                    <a:latin typeface="Tahoma" panose="020B0604030504040204" pitchFamily="34" charset="0"/>
                    <a:ea typeface="Tahoma" panose="020B0604030504040204" pitchFamily="34" charset="0"/>
                    <a:cs typeface="Tahoma" panose="020B0604030504040204" pitchFamily="34" charset="0"/>
                  </a:rPr>
                  <a:t>% Heroin Use</a:t>
                </a:r>
              </a:p>
            </c:rich>
          </c:tx>
          <c:layout>
            <c:manualLayout>
              <c:xMode val="edge"/>
              <c:yMode val="edge"/>
              <c:x val="1.7460317460317461E-2"/>
              <c:y val="0.34532374100719426"/>
            </c:manualLayout>
          </c:layout>
          <c:overlay val="0"/>
          <c:spPr>
            <a:noFill/>
            <a:ln w="32359">
              <a:noFill/>
            </a:ln>
          </c:spPr>
        </c:title>
        <c:numFmt formatCode="General" sourceLinked="1"/>
        <c:majorTickMark val="out"/>
        <c:minorTickMark val="none"/>
        <c:tickLblPos val="nextTo"/>
        <c:spPr>
          <a:ln w="4045">
            <a:solidFill>
              <a:schemeClr val="tx1"/>
            </a:solidFill>
            <a:prstDash val="solid"/>
          </a:ln>
        </c:spPr>
        <c:txPr>
          <a:bodyPr rot="0" vert="horz"/>
          <a:lstStyle/>
          <a:p>
            <a:pPr>
              <a:defRPr sz="2293" b="1" i="0" u="none" strike="noStrike" baseline="0">
                <a:solidFill>
                  <a:schemeClr val="tx1"/>
                </a:solidFill>
                <a:latin typeface="Times New Roman"/>
                <a:ea typeface="Times New Roman"/>
                <a:cs typeface="Times New Roman"/>
              </a:defRPr>
            </a:pPr>
            <a:endParaRPr lang="en-US"/>
          </a:p>
        </c:txPr>
        <c:crossAx val="78930688"/>
        <c:crosses val="autoZero"/>
        <c:crossBetween val="midCat"/>
      </c:valAx>
      <c:spPr>
        <a:noFill/>
        <a:ln w="16180">
          <a:solidFill>
            <a:schemeClr val="tx1"/>
          </a:solidFill>
          <a:prstDash val="solid"/>
        </a:ln>
      </c:spPr>
    </c:plotArea>
    <c:plotVisOnly val="1"/>
    <c:dispBlanksAs val="gap"/>
    <c:showDLblsOverMax val="0"/>
  </c:chart>
  <c:spPr>
    <a:noFill/>
    <a:ln>
      <a:noFill/>
    </a:ln>
  </c:spPr>
  <c:txPr>
    <a:bodyPr/>
    <a:lstStyle/>
    <a:p>
      <a:pPr>
        <a:defRPr sz="2293"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2130965593784688E-2"/>
          <c:y val="7.289293849658314E-2"/>
          <c:w val="0.6859045504994451"/>
          <c:h val="0.77220956719817768"/>
        </c:manualLayout>
      </c:layout>
      <c:lineChart>
        <c:grouping val="standard"/>
        <c:varyColors val="0"/>
        <c:ser>
          <c:idx val="0"/>
          <c:order val="0"/>
          <c:tx>
            <c:strRef>
              <c:f>Sheet1!$A$2</c:f>
              <c:strCache>
                <c:ptCount val="1"/>
                <c:pt idx="0">
                  <c:v>% IV Users</c:v>
                </c:pt>
              </c:strCache>
            </c:strRef>
          </c:tx>
          <c:spPr>
            <a:ln w="32783">
              <a:solidFill>
                <a:srgbClr val="FFFF00"/>
              </a:solidFill>
              <a:prstDash val="solid"/>
            </a:ln>
          </c:spPr>
          <c:marker>
            <c:symbol val="circle"/>
            <c:size val="4"/>
            <c:spPr>
              <a:solidFill>
                <a:srgbClr val="FF00FF"/>
              </a:solidFill>
              <a:ln>
                <a:solidFill>
                  <a:srgbClr val="FF00FF"/>
                </a:solidFill>
                <a:prstDash val="solid"/>
              </a:ln>
            </c:spPr>
          </c:marker>
          <c:dLbls>
            <c:dLbl>
              <c:idx val="1"/>
              <c:layout/>
              <c:tx>
                <c:rich>
                  <a:bodyPr/>
                  <a:lstStyle/>
                  <a:p>
                    <a:pPr>
                      <a:defRPr sz="1549" b="1" i="0" u="none" strike="noStrike" baseline="0">
                        <a:solidFill>
                          <a:srgbClr val="FFFF00"/>
                        </a:solidFill>
                        <a:latin typeface="Arial"/>
                        <a:ea typeface="Arial"/>
                        <a:cs typeface="Arial"/>
                      </a:defRPr>
                    </a:pPr>
                    <a:r>
                      <a:rPr lang="en-US"/>
                      <a:t>28.9</a:t>
                    </a:r>
                  </a:p>
                </c:rich>
              </c:tx>
              <c:spPr>
                <a:noFill/>
                <a:ln w="21855">
                  <a:noFill/>
                </a:ln>
              </c:spPr>
              <c:showLegendKey val="0"/>
              <c:showVal val="0"/>
              <c:showCatName val="0"/>
              <c:showSerName val="0"/>
              <c:showPercent val="0"/>
              <c:showBubbleSize val="0"/>
            </c:dLbl>
            <c:dLbl>
              <c:idx val="2"/>
              <c:layout/>
              <c:tx>
                <c:rich>
                  <a:bodyPr/>
                  <a:lstStyle/>
                  <a:p>
                    <a:pPr>
                      <a:defRPr sz="1549" b="1" i="0" u="none" strike="noStrike" baseline="0">
                        <a:solidFill>
                          <a:srgbClr val="FFFF00"/>
                        </a:solidFill>
                        <a:latin typeface="Arial"/>
                        <a:ea typeface="Arial"/>
                        <a:cs typeface="Arial"/>
                      </a:defRPr>
                    </a:pPr>
                    <a:r>
                      <a:rPr lang="en-US"/>
                      <a:t>45.5</a:t>
                    </a:r>
                  </a:p>
                </c:rich>
              </c:tx>
              <c:spPr>
                <a:noFill/>
                <a:ln w="21855">
                  <a:noFill/>
                </a:ln>
              </c:spPr>
              <c:showLegendKey val="0"/>
              <c:showVal val="0"/>
              <c:showCatName val="0"/>
              <c:showSerName val="0"/>
              <c:showPercent val="0"/>
              <c:showBubbleSize val="0"/>
            </c:dLbl>
            <c:dLbl>
              <c:idx val="3"/>
              <c:layout/>
              <c:tx>
                <c:rich>
                  <a:bodyPr/>
                  <a:lstStyle/>
                  <a:p>
                    <a:pPr>
                      <a:defRPr sz="1549" b="1" i="0" u="none" strike="noStrike" baseline="0">
                        <a:solidFill>
                          <a:srgbClr val="FFFF00"/>
                        </a:solidFill>
                        <a:latin typeface="Arial"/>
                        <a:ea typeface="Arial"/>
                        <a:cs typeface="Arial"/>
                      </a:defRPr>
                    </a:pPr>
                    <a:r>
                      <a:rPr lang="en-US"/>
                      <a:t>57.6</a:t>
                    </a:r>
                  </a:p>
                </c:rich>
              </c:tx>
              <c:spPr>
                <a:noFill/>
                <a:ln w="21855">
                  <a:noFill/>
                </a:ln>
              </c:spPr>
              <c:showLegendKey val="0"/>
              <c:showVal val="0"/>
              <c:showCatName val="0"/>
              <c:showSerName val="0"/>
              <c:showPercent val="0"/>
              <c:showBubbleSize val="0"/>
            </c:dLbl>
            <c:dLbl>
              <c:idx val="4"/>
              <c:layout/>
              <c:tx>
                <c:rich>
                  <a:bodyPr/>
                  <a:lstStyle/>
                  <a:p>
                    <a:pPr>
                      <a:defRPr sz="1549" b="1" i="0" u="none" strike="noStrike" baseline="0">
                        <a:solidFill>
                          <a:srgbClr val="FFFF00"/>
                        </a:solidFill>
                        <a:latin typeface="Arial"/>
                        <a:ea typeface="Arial"/>
                        <a:cs typeface="Arial"/>
                      </a:defRPr>
                    </a:pPr>
                    <a:r>
                      <a:rPr lang="en-US"/>
                      <a:t>72.2</a:t>
                    </a:r>
                  </a:p>
                </c:rich>
              </c:tx>
              <c:spPr>
                <a:noFill/>
                <a:ln w="21855">
                  <a:noFill/>
                </a:ln>
              </c:spPr>
              <c:showLegendKey val="0"/>
              <c:showVal val="0"/>
              <c:showCatName val="0"/>
              <c:showSerName val="0"/>
              <c:showPercent val="0"/>
              <c:showBubbleSize val="0"/>
            </c:dLbl>
            <c:dLbl>
              <c:idx val="5"/>
              <c:layout/>
              <c:tx>
                <c:rich>
                  <a:bodyPr/>
                  <a:lstStyle/>
                  <a:p>
                    <a:pPr>
                      <a:defRPr sz="1549" b="1" i="0" u="none" strike="noStrike" baseline="0">
                        <a:solidFill>
                          <a:srgbClr val="FFFF00"/>
                        </a:solidFill>
                        <a:latin typeface="Arial"/>
                        <a:ea typeface="Arial"/>
                        <a:cs typeface="Arial"/>
                      </a:defRPr>
                    </a:pPr>
                    <a:r>
                      <a:rPr lang="en-US"/>
                      <a:t>82.1</a:t>
                    </a:r>
                  </a:p>
                </c:rich>
              </c:tx>
              <c:spPr>
                <a:noFill/>
                <a:ln w="21855">
                  <a:noFill/>
                </a:ln>
              </c:spPr>
              <c:showLegendKey val="0"/>
              <c:showVal val="0"/>
              <c:showCatName val="0"/>
              <c:showSerName val="0"/>
              <c:showPercent val="0"/>
              <c:showBubbleSize val="0"/>
            </c:dLbl>
            <c:spPr>
              <a:noFill/>
              <a:ln w="21855">
                <a:noFill/>
              </a:ln>
            </c:spPr>
            <c:txPr>
              <a:bodyPr/>
              <a:lstStyle/>
              <a:p>
                <a:pPr>
                  <a:defRPr sz="1420" b="1" i="0" u="none" strike="noStrike" baseline="0">
                    <a:solidFill>
                      <a:schemeClr val="tx1"/>
                    </a:solidFill>
                    <a:latin typeface="Times New Roman"/>
                    <a:ea typeface="Times New Roman"/>
                    <a:cs typeface="Times New Roman"/>
                  </a:defRPr>
                </a:pPr>
                <a:endParaRPr lang="en-US"/>
              </a:p>
            </c:txPr>
            <c:showLegendKey val="0"/>
            <c:showVal val="1"/>
            <c:showCatName val="0"/>
            <c:showSerName val="0"/>
            <c:showPercent val="0"/>
            <c:showBubbleSize val="0"/>
            <c:showLeaderLines val="0"/>
          </c:dLbls>
          <c:cat>
            <c:strRef>
              <c:f>Sheet1!$B$1:$G$1</c:f>
              <c:strCache>
                <c:ptCount val="6"/>
                <c:pt idx="0">
                  <c:v> </c:v>
                </c:pt>
                <c:pt idx="1">
                  <c:v>IN</c:v>
                </c:pt>
                <c:pt idx="2">
                  <c:v>1 to 3</c:v>
                </c:pt>
                <c:pt idx="3">
                  <c:v>4 to 6</c:v>
                </c:pt>
                <c:pt idx="4">
                  <c:v>7 to 9</c:v>
                </c:pt>
                <c:pt idx="5">
                  <c:v>10 to 12</c:v>
                </c:pt>
              </c:strCache>
            </c:strRef>
          </c:cat>
          <c:val>
            <c:numRef>
              <c:f>Sheet1!$B$2:$G$2</c:f>
              <c:numCache>
                <c:formatCode>General</c:formatCode>
                <c:ptCount val="6"/>
                <c:pt idx="1">
                  <c:v>28.9</c:v>
                </c:pt>
                <c:pt idx="2">
                  <c:v>45.5</c:v>
                </c:pt>
                <c:pt idx="3">
                  <c:v>57.6</c:v>
                </c:pt>
                <c:pt idx="4">
                  <c:v>72.2</c:v>
                </c:pt>
                <c:pt idx="5">
                  <c:v>82.1</c:v>
                </c:pt>
              </c:numCache>
            </c:numRef>
          </c:val>
          <c:smooth val="0"/>
        </c:ser>
        <c:dLbls>
          <c:showLegendKey val="0"/>
          <c:showVal val="0"/>
          <c:showCatName val="0"/>
          <c:showSerName val="0"/>
          <c:showPercent val="0"/>
          <c:showBubbleSize val="0"/>
        </c:dLbls>
        <c:marker val="1"/>
        <c:smooth val="0"/>
        <c:axId val="92011904"/>
        <c:axId val="92210304"/>
      </c:lineChart>
      <c:catAx>
        <c:axId val="92011904"/>
        <c:scaling>
          <c:orientation val="minMax"/>
        </c:scaling>
        <c:delete val="0"/>
        <c:axPos val="b"/>
        <c:numFmt formatCode="General" sourceLinked="1"/>
        <c:majorTickMark val="out"/>
        <c:minorTickMark val="none"/>
        <c:tickLblPos val="nextTo"/>
        <c:spPr>
          <a:ln w="21855">
            <a:solidFill>
              <a:srgbClr val="FFFF00"/>
            </a:solidFill>
            <a:prstDash val="solid"/>
          </a:ln>
        </c:spPr>
        <c:txPr>
          <a:bodyPr rot="0" vert="horz"/>
          <a:lstStyle/>
          <a:p>
            <a:pPr>
              <a:defRPr sz="1549" b="1" i="0" u="none" strike="noStrike" baseline="0">
                <a:solidFill>
                  <a:srgbClr val="FFFF00"/>
                </a:solidFill>
                <a:latin typeface="Arial"/>
                <a:ea typeface="Arial"/>
                <a:cs typeface="Arial"/>
              </a:defRPr>
            </a:pPr>
            <a:endParaRPr lang="en-US"/>
          </a:p>
        </c:txPr>
        <c:crossAx val="92210304"/>
        <c:crosses val="autoZero"/>
        <c:auto val="0"/>
        <c:lblAlgn val="ctr"/>
        <c:lblOffset val="100"/>
        <c:tickLblSkip val="1"/>
        <c:tickMarkSkip val="1"/>
        <c:noMultiLvlLbl val="0"/>
      </c:catAx>
      <c:valAx>
        <c:axId val="92210304"/>
        <c:scaling>
          <c:orientation val="minMax"/>
          <c:max val="100"/>
        </c:scaling>
        <c:delete val="0"/>
        <c:axPos val="l"/>
        <c:majorGridlines>
          <c:spPr>
            <a:ln w="21855">
              <a:solidFill>
                <a:srgbClr val="FFFFFF"/>
              </a:solidFill>
              <a:prstDash val="solid"/>
            </a:ln>
          </c:spPr>
        </c:majorGridlines>
        <c:numFmt formatCode="General" sourceLinked="1"/>
        <c:majorTickMark val="out"/>
        <c:minorTickMark val="none"/>
        <c:tickLblPos val="nextTo"/>
        <c:spPr>
          <a:ln w="21855">
            <a:solidFill>
              <a:srgbClr val="FFFF00"/>
            </a:solidFill>
            <a:prstDash val="solid"/>
          </a:ln>
        </c:spPr>
        <c:txPr>
          <a:bodyPr rot="0" vert="horz"/>
          <a:lstStyle/>
          <a:p>
            <a:pPr>
              <a:defRPr sz="1549" b="1" i="0" u="none" strike="noStrike" baseline="0">
                <a:solidFill>
                  <a:srgbClr val="FFFF00"/>
                </a:solidFill>
                <a:latin typeface="Arial"/>
                <a:ea typeface="Arial"/>
                <a:cs typeface="Arial"/>
              </a:defRPr>
            </a:pPr>
            <a:endParaRPr lang="en-US"/>
          </a:p>
        </c:txPr>
        <c:crossAx val="92011904"/>
        <c:crosses val="autoZero"/>
        <c:crossBetween val="midCat"/>
        <c:majorUnit val="20"/>
        <c:minorUnit val="2"/>
      </c:valAx>
      <c:spPr>
        <a:noFill/>
        <a:ln w="21855">
          <a:noFill/>
        </a:ln>
      </c:spPr>
    </c:plotArea>
    <c:plotVisOnly val="1"/>
    <c:dispBlanksAs val="gap"/>
    <c:showDLblsOverMax val="0"/>
  </c:chart>
  <c:spPr>
    <a:noFill/>
    <a:ln>
      <a:noFill/>
    </a:ln>
  </c:spPr>
  <c:txPr>
    <a:bodyPr/>
    <a:lstStyle/>
    <a:p>
      <a:pPr>
        <a:defRPr sz="1420" b="1" i="0" u="none" strike="noStrike" baseline="0">
          <a:solidFill>
            <a:schemeClr val="tx1"/>
          </a:solidFill>
          <a:latin typeface="Times New Roman"/>
          <a:ea typeface="Times New Roman"/>
          <a:cs typeface="Times New Roman"/>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234"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smtClean="0">
                <a:cs typeface="Arial" panose="020B0604020202020204" pitchFamily="34" charset="0"/>
              </a:defRPr>
            </a:lvl1pPr>
          </a:lstStyle>
          <a:p>
            <a:pPr>
              <a:defRPr/>
            </a:pPr>
            <a:endParaRPr lang="en-US" altLang="en-US"/>
          </a:p>
        </p:txBody>
      </p:sp>
      <p:sp>
        <p:nvSpPr>
          <p:cNvPr id="95235" name="Rectangle 3"/>
          <p:cNvSpPr>
            <a:spLocks noGrp="1" noChangeArrowheads="1"/>
          </p:cNvSpPr>
          <p:nvPr>
            <p:ph type="dt" sz="quarter" idx="1"/>
          </p:nvPr>
        </p:nvSpPr>
        <p:spPr bwMode="auto">
          <a:xfrm>
            <a:off x="3971925"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smtClean="0">
                <a:cs typeface="Arial" panose="020B0604020202020204" pitchFamily="34" charset="0"/>
              </a:defRPr>
            </a:lvl1pPr>
          </a:lstStyle>
          <a:p>
            <a:pPr>
              <a:defRPr/>
            </a:pPr>
            <a:endParaRPr lang="en-US" altLang="en-US"/>
          </a:p>
        </p:txBody>
      </p:sp>
      <p:sp>
        <p:nvSpPr>
          <p:cNvPr id="95236" name="Rectangle 4"/>
          <p:cNvSpPr>
            <a:spLocks noGrp="1" noChangeArrowheads="1"/>
          </p:cNvSpPr>
          <p:nvPr>
            <p:ph type="ftr" sz="quarter" idx="2"/>
          </p:nvPr>
        </p:nvSpPr>
        <p:spPr bwMode="auto">
          <a:xfrm>
            <a:off x="0"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smtClean="0">
                <a:cs typeface="Arial" panose="020B0604020202020204" pitchFamily="34" charset="0"/>
              </a:defRPr>
            </a:lvl1pPr>
          </a:lstStyle>
          <a:p>
            <a:pPr>
              <a:defRPr/>
            </a:pPr>
            <a:endParaRPr lang="en-US" altLang="en-US"/>
          </a:p>
        </p:txBody>
      </p:sp>
      <p:sp>
        <p:nvSpPr>
          <p:cNvPr id="95237" name="Rectangle 5"/>
          <p:cNvSpPr>
            <a:spLocks noGrp="1" noChangeArrowheads="1"/>
          </p:cNvSpPr>
          <p:nvPr>
            <p:ph type="sldNum" sz="quarter" idx="3"/>
          </p:nvPr>
        </p:nvSpPr>
        <p:spPr bwMode="auto">
          <a:xfrm>
            <a:off x="3971925" y="8831263"/>
            <a:ext cx="3038475"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BEE22C79-B5B1-4FCC-A894-4DD751C7AFD1}" type="slidenum">
              <a:rPr lang="en-US" altLang="en-US"/>
              <a:pPr/>
              <a:t>‹#›</a:t>
            </a:fld>
            <a:endParaRPr lang="en-US" altLang="en-US"/>
          </a:p>
        </p:txBody>
      </p:sp>
    </p:spTree>
    <p:extLst>
      <p:ext uri="{BB962C8B-B14F-4D97-AF65-F5344CB8AC3E}">
        <p14:creationId xmlns:p14="http://schemas.microsoft.com/office/powerpoint/2010/main" val="1847556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eaLnBrk="1" hangingPunct="1">
              <a:defRPr sz="1200" smtClean="0">
                <a:latin typeface="Arial" panose="020B0604020202020204" pitchFamily="34" charset="0"/>
                <a:cs typeface="Arial" panose="020B0604020202020204" pitchFamily="34" charset="0"/>
              </a:defRPr>
            </a:lvl1pPr>
          </a:lstStyle>
          <a:p>
            <a:pPr>
              <a:defRPr/>
            </a:pPr>
            <a:endParaRPr lang="en-US" altLang="en-US"/>
          </a:p>
        </p:txBody>
      </p:sp>
      <p:sp>
        <p:nvSpPr>
          <p:cNvPr id="921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eaLnBrk="1" hangingPunct="1">
              <a:defRPr sz="1200" smtClean="0">
                <a:latin typeface="Arial" panose="020B0604020202020204" pitchFamily="34" charset="0"/>
                <a:cs typeface="Arial" panose="020B0604020202020204" pitchFamily="34" charset="0"/>
              </a:defRPr>
            </a:lvl1pPr>
          </a:lstStyle>
          <a:p>
            <a:pPr>
              <a:defRPr/>
            </a:pPr>
            <a:endParaRPr lang="en-US" altLang="en-US"/>
          </a:p>
        </p:txBody>
      </p:sp>
      <p:sp>
        <p:nvSpPr>
          <p:cNvPr id="3076" name="Rectangle 4"/>
          <p:cNvSpPr>
            <a:spLocks noRo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eaLnBrk="1" hangingPunct="1">
              <a:defRPr sz="1200" smtClean="0">
                <a:latin typeface="Arial" panose="020B0604020202020204" pitchFamily="34" charset="0"/>
                <a:cs typeface="Arial" panose="020B0604020202020204" pitchFamily="34" charset="0"/>
              </a:defRPr>
            </a:lvl1pPr>
          </a:lstStyle>
          <a:p>
            <a:pPr>
              <a:defRPr/>
            </a:pPr>
            <a:endParaRPr lang="en-US" alt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eaLnBrk="1" hangingPunct="1">
              <a:defRPr sz="1200">
                <a:latin typeface="Arial" charset="0"/>
              </a:defRPr>
            </a:lvl1pPr>
          </a:lstStyle>
          <a:p>
            <a:fld id="{64ED6D17-BF55-4304-B5F7-344A927E6ABE}" type="slidenum">
              <a:rPr lang="en-US" altLang="en-US"/>
              <a:pPr/>
              <a:t>‹#›</a:t>
            </a:fld>
            <a:endParaRPr lang="en-US" altLang="en-US"/>
          </a:p>
        </p:txBody>
      </p:sp>
    </p:spTree>
    <p:extLst>
      <p:ext uri="{BB962C8B-B14F-4D97-AF65-F5344CB8AC3E}">
        <p14:creationId xmlns:p14="http://schemas.microsoft.com/office/powerpoint/2010/main" val="12371940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31863">
              <a:defRPr>
                <a:solidFill>
                  <a:schemeClr val="tx1"/>
                </a:solidFill>
                <a:latin typeface="Tahoma" pitchFamily="34" charset="0"/>
                <a:cs typeface="Arial" charset="0"/>
              </a:defRPr>
            </a:lvl1pPr>
            <a:lvl2pPr marL="742950" indent="-285750" defTabSz="931863">
              <a:defRPr>
                <a:solidFill>
                  <a:schemeClr val="tx1"/>
                </a:solidFill>
                <a:latin typeface="Tahoma" pitchFamily="34" charset="0"/>
                <a:cs typeface="Arial" charset="0"/>
              </a:defRPr>
            </a:lvl2pPr>
            <a:lvl3pPr marL="1143000" indent="-228600" defTabSz="931863">
              <a:defRPr>
                <a:solidFill>
                  <a:schemeClr val="tx1"/>
                </a:solidFill>
                <a:latin typeface="Tahoma" pitchFamily="34" charset="0"/>
                <a:cs typeface="Arial" charset="0"/>
              </a:defRPr>
            </a:lvl3pPr>
            <a:lvl4pPr marL="1600200" indent="-228600" defTabSz="931863">
              <a:defRPr>
                <a:solidFill>
                  <a:schemeClr val="tx1"/>
                </a:solidFill>
                <a:latin typeface="Tahoma" pitchFamily="34" charset="0"/>
                <a:cs typeface="Arial" charset="0"/>
              </a:defRPr>
            </a:lvl4pPr>
            <a:lvl5pPr marL="2057400" indent="-228600" defTabSz="931863">
              <a:defRPr>
                <a:solidFill>
                  <a:schemeClr val="tx1"/>
                </a:solidFill>
                <a:latin typeface="Tahoma" pitchFamily="34" charset="0"/>
                <a:cs typeface="Arial" charset="0"/>
              </a:defRPr>
            </a:lvl5pPr>
            <a:lvl6pPr marL="2514600" indent="-228600" defTabSz="931863" eaLnBrk="0" fontAlgn="base" hangingPunct="0">
              <a:spcBef>
                <a:spcPct val="0"/>
              </a:spcBef>
              <a:spcAft>
                <a:spcPct val="0"/>
              </a:spcAft>
              <a:defRPr>
                <a:solidFill>
                  <a:schemeClr val="tx1"/>
                </a:solidFill>
                <a:latin typeface="Tahoma" pitchFamily="34" charset="0"/>
                <a:cs typeface="Arial" charset="0"/>
              </a:defRPr>
            </a:lvl6pPr>
            <a:lvl7pPr marL="2971800" indent="-228600" defTabSz="931863" eaLnBrk="0" fontAlgn="base" hangingPunct="0">
              <a:spcBef>
                <a:spcPct val="0"/>
              </a:spcBef>
              <a:spcAft>
                <a:spcPct val="0"/>
              </a:spcAft>
              <a:defRPr>
                <a:solidFill>
                  <a:schemeClr val="tx1"/>
                </a:solidFill>
                <a:latin typeface="Tahoma" pitchFamily="34" charset="0"/>
                <a:cs typeface="Arial" charset="0"/>
              </a:defRPr>
            </a:lvl7pPr>
            <a:lvl8pPr marL="3429000" indent="-228600" defTabSz="931863" eaLnBrk="0" fontAlgn="base" hangingPunct="0">
              <a:spcBef>
                <a:spcPct val="0"/>
              </a:spcBef>
              <a:spcAft>
                <a:spcPct val="0"/>
              </a:spcAft>
              <a:defRPr>
                <a:solidFill>
                  <a:schemeClr val="tx1"/>
                </a:solidFill>
                <a:latin typeface="Tahoma" pitchFamily="34" charset="0"/>
                <a:cs typeface="Arial" charset="0"/>
              </a:defRPr>
            </a:lvl8pPr>
            <a:lvl9pPr marL="3886200" indent="-228600" defTabSz="931863" eaLnBrk="0" fontAlgn="base" hangingPunct="0">
              <a:spcBef>
                <a:spcPct val="0"/>
              </a:spcBef>
              <a:spcAft>
                <a:spcPct val="0"/>
              </a:spcAft>
              <a:defRPr>
                <a:solidFill>
                  <a:schemeClr val="tx1"/>
                </a:solidFill>
                <a:latin typeface="Tahoma" pitchFamily="34" charset="0"/>
                <a:cs typeface="Arial" charset="0"/>
              </a:defRPr>
            </a:lvl9pPr>
          </a:lstStyle>
          <a:p>
            <a:fld id="{B9AC4C46-7124-49EB-AD2A-6D1588BEEEF0}" type="slidenum">
              <a:rPr lang="en-US" altLang="en-US">
                <a:latin typeface="Arial" charset="0"/>
              </a:rPr>
              <a:pPr/>
              <a:t>2</a:t>
            </a:fld>
            <a:endParaRPr lang="en-US" altLang="en-US">
              <a:latin typeface="Arial" charset="0"/>
            </a:endParaRPr>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xfrm>
            <a:off x="935038" y="4416425"/>
            <a:ext cx="5140325" cy="4183063"/>
          </a:xfrm>
          <a:noFill/>
        </p:spPr>
        <p:txBody>
          <a:bodyPr/>
          <a:lstStyle/>
          <a:p>
            <a:pPr eaLnBrk="1" hangingPunct="1"/>
            <a:r>
              <a:rPr lang="en-US" altLang="en-US" sz="1400" smtClean="0">
                <a:latin typeface="Times" pitchFamily="18" charset="0"/>
                <a:cs typeface="Arial" charset="0"/>
              </a:rPr>
              <a:t>1.  While most patients abuse heroin, there are several other opioids that can be abused.  This list is continued on the next slide, and it is not meant to be exhaustive.  Note that all of these opioids exert a mu agonist effect.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EF10DE06-48CC-4E3A-90A6-CC2B26D7A77D}" type="slidenum">
              <a:rPr lang="en-US" altLang="en-US" sz="1200" b="0">
                <a:solidFill>
                  <a:schemeClr val="tx1"/>
                </a:solidFill>
              </a:rPr>
              <a:pPr algn="r" eaLnBrk="1" hangingPunct="1">
                <a:lnSpc>
                  <a:spcPct val="100000"/>
                </a:lnSpc>
              </a:pPr>
              <a:t>35</a:t>
            </a:fld>
            <a:endParaRPr lang="en-US" altLang="en-US" sz="1200" b="0">
              <a:solidFill>
                <a:schemeClr val="tx1"/>
              </a:solidFill>
            </a:endParaRPr>
          </a:p>
        </p:txBody>
      </p:sp>
      <p:sp>
        <p:nvSpPr>
          <p:cNvPr id="411651" name="Rectangle 2"/>
          <p:cNvSpPr>
            <a:spLocks noGrp="1" noRot="1" noChangeAspect="1" noChangeArrowheads="1" noTextEdit="1"/>
          </p:cNvSpPr>
          <p:nvPr>
            <p:ph type="sldImg"/>
          </p:nvPr>
        </p:nvSpPr>
        <p:spPr>
          <a:ln/>
        </p:spPr>
      </p:sp>
      <p:sp>
        <p:nvSpPr>
          <p:cNvPr id="41165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Binds strongly = affinity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2E2974F8-13D0-417C-AC57-4A6C5031242E}" type="slidenum">
              <a:rPr lang="en-US" altLang="en-US" sz="1200" b="0">
                <a:solidFill>
                  <a:schemeClr val="tx1"/>
                </a:solidFill>
              </a:rPr>
              <a:pPr algn="r" eaLnBrk="1" hangingPunct="1">
                <a:lnSpc>
                  <a:spcPct val="100000"/>
                </a:lnSpc>
              </a:pPr>
              <a:t>36</a:t>
            </a:fld>
            <a:endParaRPr lang="en-US" altLang="en-US" sz="1200" b="0">
              <a:solidFill>
                <a:schemeClr val="tx1"/>
              </a:solidFill>
            </a:endParaRPr>
          </a:p>
        </p:txBody>
      </p:sp>
      <p:sp>
        <p:nvSpPr>
          <p:cNvPr id="410627" name="Rectangle 2"/>
          <p:cNvSpPr>
            <a:spLocks noGrp="1" noRot="1" noChangeAspect="1" noChangeArrowheads="1" noTextEdit="1"/>
          </p:cNvSpPr>
          <p:nvPr>
            <p:ph type="sldImg"/>
          </p:nvPr>
        </p:nvSpPr>
        <p:spPr>
          <a:ln/>
        </p:spPr>
      </p:sp>
      <p:sp>
        <p:nvSpPr>
          <p:cNvPr id="410628"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solidFill>
                  <a:srgbClr val="FFDC47"/>
                </a:solidFill>
              </a:rPr>
              <a:t>SOURCE: Amass et al., 2004.</a:t>
            </a:r>
          </a:p>
          <a:p>
            <a:r>
              <a:rPr lang="en-US" sz="1200" kern="1200" dirty="0" smtClean="0">
                <a:solidFill>
                  <a:schemeClr val="tx1"/>
                </a:solidFill>
                <a:effectLst/>
                <a:latin typeface="Arial" charset="0"/>
                <a:ea typeface="+mn-ea"/>
                <a:cs typeface="+mn-cs"/>
              </a:rPr>
              <a:t>Digestive juices would kill buprenorphine’s effects if you were to swallow it. By administering it sublingually, the medication dissolves under the tongue and is absorbed directly into the blood stream. Buprenorphine and naloxone have very different absorption rates when taken this way.</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When taken under the tongue, the person receives approximately 40-60% of the buprenorphine available, but only 10% of the naloxone.</a:t>
            </a:r>
          </a:p>
          <a:p>
            <a:r>
              <a:rPr lang="en-US" sz="1200" kern="1200" dirty="0" smtClean="0">
                <a:solidFill>
                  <a:schemeClr val="tx1"/>
                </a:solidFill>
                <a:effectLst/>
                <a:latin typeface="Arial" charset="0"/>
                <a:ea typeface="+mn-ea"/>
                <a:cs typeface="+mn-cs"/>
              </a:rPr>
              <a:t> </a:t>
            </a:r>
          </a:p>
          <a:p>
            <a:r>
              <a:rPr lang="en-US" sz="1200" kern="1200" dirty="0" smtClean="0">
                <a:solidFill>
                  <a:schemeClr val="tx1"/>
                </a:solidFill>
                <a:effectLst/>
                <a:latin typeface="Arial" charset="0"/>
                <a:ea typeface="+mn-ea"/>
                <a:cs typeface="+mn-cs"/>
              </a:rPr>
              <a:t>However, when you look at the relative potency comparing sublingual administration to injection, buprenorphine is approximately twice as strong when injected as when taken sublingually.  Naloxone, on the other hand, is 15 times more effective by injection.</a:t>
            </a:r>
          </a:p>
          <a:p>
            <a:r>
              <a:rPr lang="en-US" sz="1200" b="1" kern="1200" dirty="0" smtClean="0">
                <a:solidFill>
                  <a:schemeClr val="tx1"/>
                </a:solidFill>
                <a:effectLst/>
                <a:latin typeface="Arial" charset="0"/>
                <a:ea typeface="+mn-ea"/>
                <a:cs typeface="+mn-cs"/>
              </a:rPr>
              <a:t> </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This means that when taken by injection, the naloxone is the stronger medication and the antagonist effects dominate.</a:t>
            </a:r>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002"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8E396D5D-9AA5-4B19-B5FD-BE7431377AC0}" type="slidenum">
              <a:rPr lang="en-US" altLang="en-US" sz="1200" b="0">
                <a:solidFill>
                  <a:schemeClr val="tx1"/>
                </a:solidFill>
              </a:rPr>
              <a:pPr algn="r" eaLnBrk="1" hangingPunct="1">
                <a:lnSpc>
                  <a:spcPct val="100000"/>
                </a:lnSpc>
              </a:pPr>
              <a:t>39</a:t>
            </a:fld>
            <a:endParaRPr lang="en-US" altLang="en-US" sz="1200" b="0">
              <a:solidFill>
                <a:schemeClr val="tx1"/>
              </a:solidFill>
            </a:endParaRPr>
          </a:p>
        </p:txBody>
      </p:sp>
      <p:sp>
        <p:nvSpPr>
          <p:cNvPr id="384003" name="Rectangle 2"/>
          <p:cNvSpPr>
            <a:spLocks noGrp="1" noRot="1" noChangeAspect="1" noChangeArrowheads="1" noTextEdit="1"/>
          </p:cNvSpPr>
          <p:nvPr>
            <p:ph type="sldImg"/>
          </p:nvPr>
        </p:nvSpPr>
        <p:spPr>
          <a:xfrm>
            <a:off x="663575" y="561975"/>
            <a:ext cx="5697538" cy="4273550"/>
          </a:xfrm>
          <a:ln/>
        </p:spPr>
      </p:sp>
      <p:sp>
        <p:nvSpPr>
          <p:cNvPr id="384004" name="Rectangle 3"/>
          <p:cNvSpPr>
            <a:spLocks noGrp="1" noChangeArrowheads="1"/>
          </p:cNvSpPr>
          <p:nvPr>
            <p:ph type="body" idx="1"/>
          </p:nvPr>
        </p:nvSpPr>
        <p:spPr>
          <a:xfrm>
            <a:off x="695325" y="4968875"/>
            <a:ext cx="5670550" cy="41671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8137" tIns="44068" rIns="88137" bIns="44068"/>
          <a:lstStyle/>
          <a:p>
            <a:pPr marL="114300" indent="-114300" eaLnBrk="1" hangingPunct="1">
              <a:tabLst>
                <a:tab pos="457200" algn="l"/>
              </a:tabLst>
            </a:pPr>
            <a:r>
              <a:rPr lang="en-US" altLang="en-US" sz="700" b="1" smtClean="0"/>
              <a:t>Purpose:</a:t>
            </a:r>
            <a:r>
              <a:rPr lang="en-US" altLang="en-US" sz="700" smtClean="0"/>
              <a:t> </a:t>
            </a:r>
          </a:p>
          <a:p>
            <a:pPr marL="114300" indent="-114300" eaLnBrk="1" hangingPunct="1">
              <a:tabLst>
                <a:tab pos="457200" algn="l"/>
              </a:tabLst>
            </a:pPr>
            <a:r>
              <a:rPr lang="en-US" altLang="en-US" sz="700" smtClean="0"/>
              <a:t>To depict the neuropathophysiology associated with increased likelihood for relapse</a:t>
            </a:r>
          </a:p>
          <a:p>
            <a:pPr marL="114300" indent="-114300" eaLnBrk="1" hangingPunct="1">
              <a:tabLst>
                <a:tab pos="457200" algn="l"/>
              </a:tabLst>
            </a:pPr>
            <a:endParaRPr lang="en-US" altLang="en-US" sz="700" smtClean="0"/>
          </a:p>
          <a:p>
            <a:pPr marL="114300" indent="-114300" eaLnBrk="1" hangingPunct="1">
              <a:tabLst>
                <a:tab pos="457200" algn="l"/>
              </a:tabLst>
            </a:pPr>
            <a:r>
              <a:rPr lang="en-US" altLang="en-US" sz="700" b="1" smtClean="0"/>
              <a:t>Key Points:</a:t>
            </a:r>
          </a:p>
          <a:p>
            <a:pPr marL="114300" indent="-114300" eaLnBrk="1" hangingPunct="1">
              <a:buFontTx/>
              <a:buChar char="•"/>
              <a:tabLst>
                <a:tab pos="457200" algn="l"/>
              </a:tabLst>
            </a:pPr>
            <a:r>
              <a:rPr lang="en-US" altLang="en-US" sz="700" smtClean="0"/>
              <a:t>When the individual is exposed to stimuli previously associated with alcohol consumption (eg, the smell of alcohol, a bar environment, being offered a drink) the conditioned stimulus results in excess glutamate release within the brain reward circuits and limbic structures (emotion) which can generate feelings of depression, anxiety and dysphoria as well as the anticipation of alcohol. These feelings may precipitate relapse in a patient who is trying to maintain abstinence</a:t>
            </a:r>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r>
              <a:rPr lang="en-US" altLang="en-US" sz="700" smtClean="0"/>
              <a:t>Because conditioning is a very long-lasting phenomenon in the brain, these cue-induced, or alcohol-related conditioned behaviors can occur weeks, months or even years after physical withdrawal has dissipated completely </a:t>
            </a:r>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tabLst>
                <a:tab pos="457200" algn="l"/>
              </a:tabLst>
            </a:pPr>
            <a:endParaRPr lang="en-US" altLang="en-US" sz="700" smtClean="0"/>
          </a:p>
          <a:p>
            <a:pPr marL="114300" indent="-114300" eaLnBrk="1" hangingPunct="1">
              <a:tabLst>
                <a:tab pos="457200" algn="l"/>
              </a:tabLst>
            </a:pPr>
            <a:r>
              <a:rPr lang="en-US" altLang="en-US" sz="700" smtClean="0"/>
              <a:t>Source:</a:t>
            </a:r>
            <a:r>
              <a:rPr lang="en-US" altLang="en-US" sz="700" b="1" smtClean="0"/>
              <a:t> </a:t>
            </a:r>
            <a:r>
              <a:rPr lang="en-US" altLang="en-US" sz="700" smtClean="0"/>
              <a:t>Littleton J</a:t>
            </a:r>
            <a:r>
              <a:rPr lang="en-US" altLang="en-US" sz="700" b="1" smtClean="0"/>
              <a:t>.  </a:t>
            </a:r>
            <a:r>
              <a:rPr lang="en-US" altLang="en-US" sz="700" smtClean="0"/>
              <a:t>Neurochemical mechanisms underlying alcohol withdrawal.</a:t>
            </a:r>
            <a:r>
              <a:rPr lang="en-US" altLang="en-US" sz="700" b="1" smtClean="0"/>
              <a:t> </a:t>
            </a:r>
            <a:r>
              <a:rPr lang="en-US" altLang="en-US" sz="700" i="1" smtClean="0"/>
              <a:t>Alcohol Health 	Res World.</a:t>
            </a:r>
            <a:r>
              <a:rPr lang="en-US" altLang="en-US" sz="700" smtClean="0"/>
              <a:t>1998;22:13-24.</a:t>
            </a:r>
          </a:p>
          <a:p>
            <a:pPr marL="114300" indent="-114300" eaLnBrk="1" hangingPunct="1">
              <a:buFontTx/>
              <a:buChar char="•"/>
              <a:tabLst>
                <a:tab pos="457200" algn="l"/>
              </a:tabLst>
            </a:pPr>
            <a:endParaRPr lang="en-US" altLang="en-US" sz="700" smtClean="0"/>
          </a:p>
          <a:p>
            <a:pPr marL="114300" indent="-114300" eaLnBrk="1" hangingPunct="1">
              <a:buFontTx/>
              <a:buChar char="•"/>
              <a:tabLst>
                <a:tab pos="457200" algn="l"/>
              </a:tabLst>
            </a:pPr>
            <a:endParaRPr lang="en-US" altLang="en-US" sz="700" smtClean="0"/>
          </a:p>
          <a:p>
            <a:pPr marL="114300" indent="-114300" eaLnBrk="1" hangingPunct="1">
              <a:tabLst>
                <a:tab pos="457200" algn="l"/>
              </a:tabLst>
            </a:pPr>
            <a:endParaRPr lang="en-US" altLang="en-US" sz="8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Meta analysis of 7 studies.</a:t>
            </a:r>
          </a:p>
          <a:p>
            <a:pPr>
              <a:defRPr/>
            </a:pPr>
            <a:r>
              <a:rPr lang="en-US" dirty="0" smtClean="0"/>
              <a:t>The results suggest that naltrexone as maintenance therapy for relapse prevention in opioid addicts may be better than placebo in terms of retention in treatment, but this was not statistically significant</a:t>
            </a:r>
          </a:p>
          <a:p>
            <a:pPr>
              <a:defRPr/>
            </a:pPr>
            <a:r>
              <a:rPr lang="en-US" dirty="0" smtClean="0"/>
              <a:t>Naltrexone lowered the risk of drug abuse in naltrexone significantly better than placebo,  with or without psychological support  However, this effect can be seen to fall off over time and may be of limited clinical significance.</a:t>
            </a:r>
          </a:p>
          <a:p>
            <a:pPr>
              <a:defRPr/>
            </a:pPr>
            <a:r>
              <a:rPr lang="en-US" dirty="0" smtClean="0"/>
              <a:t>Use of risk of </a:t>
            </a:r>
            <a:r>
              <a:rPr lang="en-US" dirty="0" err="1" smtClean="0"/>
              <a:t>reimprisonment</a:t>
            </a:r>
            <a:r>
              <a:rPr lang="en-US" dirty="0" smtClean="0"/>
              <a:t> seemed to decreased while on naltrexone therapy in two studies of parolees or people on probation, but the number of participants was small.</a:t>
            </a:r>
          </a:p>
          <a:p>
            <a:pPr>
              <a:defRPr/>
            </a:pPr>
            <a:r>
              <a:rPr lang="en-US" dirty="0" smtClean="0"/>
              <a:t>One of the major problems with use of naltrexone was patient compliance and steps should be taken in increase compliance</a:t>
            </a:r>
          </a:p>
          <a:p>
            <a:pPr>
              <a:defRPr/>
            </a:pPr>
            <a:endParaRPr lang="en-US" dirty="0" smtClean="0"/>
          </a:p>
          <a:p>
            <a:pPr>
              <a:defRPr/>
            </a:pPr>
            <a:r>
              <a:rPr lang="en-US" dirty="0" err="1" smtClean="0"/>
              <a:t>Adi</a:t>
            </a:r>
            <a:r>
              <a:rPr lang="en-US" dirty="0" smtClean="0"/>
              <a:t>, Y, Juarez-Garcia, A, Wang, D, Jowett, S, </a:t>
            </a:r>
            <a:r>
              <a:rPr lang="en-US" dirty="0" err="1" smtClean="0"/>
              <a:t>Frew</a:t>
            </a:r>
            <a:r>
              <a:rPr lang="en-US" dirty="0" smtClean="0"/>
              <a:t>, E., Day, E, </a:t>
            </a:r>
            <a:r>
              <a:rPr lang="en-US" dirty="0" err="1" smtClean="0"/>
              <a:t>Bayliss</a:t>
            </a:r>
            <a:r>
              <a:rPr lang="en-US" dirty="0" smtClean="0"/>
              <a:t>, S., Roberts, T, &amp; Burls, A.  (2007). Oral naltrexone as a treatment for relapse prevention in formerly opioid-dependent drug users: a systematic review and economic evaluation.  </a:t>
            </a:r>
            <a:r>
              <a:rPr lang="en-US" i="1" dirty="0" smtClean="0"/>
              <a:t>Health Technology </a:t>
            </a:r>
            <a:r>
              <a:rPr lang="en-US" i="1" dirty="0" err="1" smtClean="0"/>
              <a:t>Assessessment</a:t>
            </a:r>
            <a:r>
              <a:rPr lang="en-US" i="1" dirty="0" smtClean="0"/>
              <a:t>, 11</a:t>
            </a:r>
            <a:r>
              <a:rPr lang="en-US" dirty="0" smtClean="0"/>
              <a:t>, 1-85.</a:t>
            </a:r>
          </a:p>
          <a:p>
            <a:pPr>
              <a:defRPr/>
            </a:pPr>
            <a:endParaRPr lang="en-US" dirty="0"/>
          </a:p>
        </p:txBody>
      </p:sp>
      <p:sp>
        <p:nvSpPr>
          <p:cNvPr id="398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fld id="{BD2B6A1F-D73C-4A92-B6BE-BE32A5A21217}" type="slidenum">
              <a:rPr lang="en-US" altLang="en-US" sz="1200" b="0" smtClean="0">
                <a:solidFill>
                  <a:schemeClr val="tx1"/>
                </a:solidFill>
              </a:rPr>
              <a:pPr/>
              <a:t>40</a:t>
            </a:fld>
            <a:endParaRPr lang="en-US" altLang="en-US" sz="1200" b="0" smtClean="0">
              <a:solidFill>
                <a:schemeClr val="tx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05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7D24F002-4699-462A-A898-31A0B9354BC1}" type="slidenum">
              <a:rPr lang="en-US" altLang="en-US" sz="1200" b="0">
                <a:solidFill>
                  <a:schemeClr val="tx1"/>
                </a:solidFill>
              </a:rPr>
              <a:pPr algn="r" eaLnBrk="1" hangingPunct="1">
                <a:lnSpc>
                  <a:spcPct val="100000"/>
                </a:lnSpc>
              </a:pPr>
              <a:t>42</a:t>
            </a:fld>
            <a:endParaRPr lang="en-US" altLang="en-US" sz="1200" b="0">
              <a:solidFill>
                <a:schemeClr val="tx1"/>
              </a:solidFill>
            </a:endParaRPr>
          </a:p>
        </p:txBody>
      </p:sp>
      <p:sp>
        <p:nvSpPr>
          <p:cNvPr id="386051" name="Rectangle 2"/>
          <p:cNvSpPr>
            <a:spLocks noGrp="1" noRot="1" noChangeAspect="1" noChangeArrowheads="1" noTextEdit="1"/>
          </p:cNvSpPr>
          <p:nvPr>
            <p:ph type="sldImg"/>
          </p:nvPr>
        </p:nvSpPr>
        <p:spPr>
          <a:ln/>
        </p:spPr>
      </p:sp>
      <p:sp>
        <p:nvSpPr>
          <p:cNvPr id="386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B99B36C8-5929-47E1-8ACD-F5EEA96DA276}" type="slidenum">
              <a:rPr lang="en-US" altLang="en-US" sz="1200" b="0">
                <a:solidFill>
                  <a:schemeClr val="tx1"/>
                </a:solidFill>
              </a:rPr>
              <a:pPr algn="r" eaLnBrk="1" hangingPunct="1">
                <a:lnSpc>
                  <a:spcPct val="100000"/>
                </a:lnSpc>
              </a:pPr>
              <a:t>43</a:t>
            </a:fld>
            <a:endParaRPr lang="en-US" altLang="en-US" sz="1200" b="0">
              <a:solidFill>
                <a:schemeClr val="tx1"/>
              </a:solidFill>
            </a:endParaRPr>
          </a:p>
        </p:txBody>
      </p:sp>
      <p:sp>
        <p:nvSpPr>
          <p:cNvPr id="387075" name="Rectangle 2"/>
          <p:cNvSpPr>
            <a:spLocks noGrp="1" noRot="1" noChangeAspect="1" noChangeArrowheads="1" noTextEdit="1"/>
          </p:cNvSpPr>
          <p:nvPr>
            <p:ph type="sldImg"/>
          </p:nvPr>
        </p:nvSpPr>
        <p:spPr>
          <a:solidFill>
            <a:srgbClr val="FFFFFF"/>
          </a:solidFill>
          <a:ln/>
        </p:spPr>
      </p:sp>
      <p:sp>
        <p:nvSpPr>
          <p:cNvPr id="387076" name="Rectangle 3"/>
          <p:cNvSpPr>
            <a:spLocks noGrp="1" noChangeArrowheads="1"/>
          </p:cNvSpPr>
          <p:nvPr>
            <p:ph type="body" idx="1"/>
          </p:nvPr>
        </p:nvSpPr>
        <p:spPr>
          <a:xfrm>
            <a:off x="935038" y="4416425"/>
            <a:ext cx="5140325" cy="4183063"/>
          </a:xfrm>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defTabSz="931863">
              <a:defRPr>
                <a:solidFill>
                  <a:schemeClr val="tx1"/>
                </a:solidFill>
                <a:latin typeface="Tahoma" pitchFamily="34" charset="0"/>
                <a:cs typeface="Arial" charset="0"/>
              </a:defRPr>
            </a:lvl1pPr>
            <a:lvl2pPr marL="742950" indent="-285750" defTabSz="931863">
              <a:defRPr>
                <a:solidFill>
                  <a:schemeClr val="tx1"/>
                </a:solidFill>
                <a:latin typeface="Tahoma" pitchFamily="34" charset="0"/>
                <a:cs typeface="Arial" charset="0"/>
              </a:defRPr>
            </a:lvl2pPr>
            <a:lvl3pPr marL="1143000" indent="-228600" defTabSz="931863">
              <a:defRPr>
                <a:solidFill>
                  <a:schemeClr val="tx1"/>
                </a:solidFill>
                <a:latin typeface="Tahoma" pitchFamily="34" charset="0"/>
                <a:cs typeface="Arial" charset="0"/>
              </a:defRPr>
            </a:lvl3pPr>
            <a:lvl4pPr marL="1600200" indent="-228600" defTabSz="931863">
              <a:defRPr>
                <a:solidFill>
                  <a:schemeClr val="tx1"/>
                </a:solidFill>
                <a:latin typeface="Tahoma" pitchFamily="34" charset="0"/>
                <a:cs typeface="Arial" charset="0"/>
              </a:defRPr>
            </a:lvl4pPr>
            <a:lvl5pPr marL="2057400" indent="-228600" defTabSz="931863">
              <a:defRPr>
                <a:solidFill>
                  <a:schemeClr val="tx1"/>
                </a:solidFill>
                <a:latin typeface="Tahoma" pitchFamily="34" charset="0"/>
                <a:cs typeface="Arial" charset="0"/>
              </a:defRPr>
            </a:lvl5pPr>
            <a:lvl6pPr marL="2514600" indent="-228600" defTabSz="931863" eaLnBrk="0" fontAlgn="base" hangingPunct="0">
              <a:spcBef>
                <a:spcPct val="0"/>
              </a:spcBef>
              <a:spcAft>
                <a:spcPct val="0"/>
              </a:spcAft>
              <a:defRPr>
                <a:solidFill>
                  <a:schemeClr val="tx1"/>
                </a:solidFill>
                <a:latin typeface="Tahoma" pitchFamily="34" charset="0"/>
                <a:cs typeface="Arial" charset="0"/>
              </a:defRPr>
            </a:lvl6pPr>
            <a:lvl7pPr marL="2971800" indent="-228600" defTabSz="931863" eaLnBrk="0" fontAlgn="base" hangingPunct="0">
              <a:spcBef>
                <a:spcPct val="0"/>
              </a:spcBef>
              <a:spcAft>
                <a:spcPct val="0"/>
              </a:spcAft>
              <a:defRPr>
                <a:solidFill>
                  <a:schemeClr val="tx1"/>
                </a:solidFill>
                <a:latin typeface="Tahoma" pitchFamily="34" charset="0"/>
                <a:cs typeface="Arial" charset="0"/>
              </a:defRPr>
            </a:lvl7pPr>
            <a:lvl8pPr marL="3429000" indent="-228600" defTabSz="931863" eaLnBrk="0" fontAlgn="base" hangingPunct="0">
              <a:spcBef>
                <a:spcPct val="0"/>
              </a:spcBef>
              <a:spcAft>
                <a:spcPct val="0"/>
              </a:spcAft>
              <a:defRPr>
                <a:solidFill>
                  <a:schemeClr val="tx1"/>
                </a:solidFill>
                <a:latin typeface="Tahoma" pitchFamily="34" charset="0"/>
                <a:cs typeface="Arial" charset="0"/>
              </a:defRPr>
            </a:lvl8pPr>
            <a:lvl9pPr marL="3886200" indent="-228600" defTabSz="931863" eaLnBrk="0" fontAlgn="base" hangingPunct="0">
              <a:spcBef>
                <a:spcPct val="0"/>
              </a:spcBef>
              <a:spcAft>
                <a:spcPct val="0"/>
              </a:spcAft>
              <a:defRPr>
                <a:solidFill>
                  <a:schemeClr val="tx1"/>
                </a:solidFill>
                <a:latin typeface="Tahoma" pitchFamily="34" charset="0"/>
                <a:cs typeface="Arial" charset="0"/>
              </a:defRPr>
            </a:lvl9pPr>
          </a:lstStyle>
          <a:p>
            <a:fld id="{949AF981-9A14-4257-B443-ED018FA03410}" type="slidenum">
              <a:rPr lang="en-US" altLang="en-US">
                <a:latin typeface="Arial" charset="0"/>
              </a:rPr>
              <a:pPr/>
              <a:t>3</a:t>
            </a:fld>
            <a:endParaRPr lang="en-US" altLang="en-US">
              <a:latin typeface="Arial" charset="0"/>
            </a:endParaRPr>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xfrm>
            <a:off x="935038" y="4416425"/>
            <a:ext cx="5140325" cy="4183063"/>
          </a:xfrm>
          <a:noFill/>
        </p:spPr>
        <p:txBody>
          <a:bodyPr/>
          <a:lstStyle/>
          <a:p>
            <a:pPr eaLnBrk="1" hangingPunct="1"/>
            <a:r>
              <a:rPr lang="en-US" altLang="en-US" sz="1400" smtClean="0">
                <a:latin typeface="Times" pitchFamily="18" charset="0"/>
                <a:cs typeface="Arial" charset="0"/>
              </a:rPr>
              <a:t>1.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mn-cs"/>
              </a:rPr>
              <a:t>Opioid addiction is a chronic disease that often involves cycles of relapse and remission and requires long-term treatment with a combination of psychosocial and pharmacological therapies (ASAM, 2013).</a:t>
            </a:r>
            <a:endParaRPr lang="en-US" dirty="0"/>
          </a:p>
        </p:txBody>
      </p:sp>
      <p:sp>
        <p:nvSpPr>
          <p:cNvPr id="4" name="Slide Number Placeholder 3"/>
          <p:cNvSpPr>
            <a:spLocks noGrp="1"/>
          </p:cNvSpPr>
          <p:nvPr>
            <p:ph type="sldNum" sz="quarter" idx="10"/>
          </p:nvPr>
        </p:nvSpPr>
        <p:spPr/>
        <p:txBody>
          <a:bodyPr/>
          <a:lstStyle/>
          <a:p>
            <a:pPr>
              <a:defRPr/>
            </a:pPr>
            <a:fld id="{214531C4-7D98-46A4-97AA-1069969D71D4}" type="slidenum">
              <a:rPr lang="en-US" smtClean="0"/>
              <a:pPr>
                <a:defRPr/>
              </a:pPr>
              <a:t>7</a:t>
            </a:fld>
            <a:endParaRPr lang="en-US"/>
          </a:p>
        </p:txBody>
      </p:sp>
    </p:spTree>
    <p:extLst>
      <p:ext uri="{BB962C8B-B14F-4D97-AF65-F5344CB8AC3E}">
        <p14:creationId xmlns:p14="http://schemas.microsoft.com/office/powerpoint/2010/main" val="3273023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1</a:t>
            </a:r>
            <a:r>
              <a:rPr lang="en-US" sz="1200" baseline="30000" dirty="0" smtClean="0"/>
              <a:t>st</a:t>
            </a:r>
            <a:r>
              <a:rPr lang="en-US" sz="1200" dirty="0" smtClean="0"/>
              <a:t> Bullet: Despite decades of experience and evidence to the contrary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t>2</a:t>
            </a:r>
            <a:r>
              <a:rPr lang="en-US" sz="1200" baseline="30000" dirty="0" smtClean="0"/>
              <a:t>nd</a:t>
            </a:r>
            <a:r>
              <a:rPr lang="en-US" sz="1200" baseline="0" dirty="0" smtClean="0"/>
              <a:t> Bullet: </a:t>
            </a:r>
            <a:r>
              <a:rPr lang="en-US" sz="1200" dirty="0" smtClean="0"/>
              <a:t>Result of an emphasis on being opiate- (medication-) free as the treatment goal rather than on the treatment as protection against negative consequences </a:t>
            </a:r>
          </a:p>
          <a:p>
            <a:r>
              <a:rPr lang="en-US" sz="1200" dirty="0" smtClean="0"/>
              <a:t>3</a:t>
            </a:r>
            <a:r>
              <a:rPr lang="en-US" sz="1200" baseline="30000" dirty="0" smtClean="0"/>
              <a:t>rd</a:t>
            </a:r>
            <a:r>
              <a:rPr lang="en-US" sz="1200" baseline="0" dirty="0" smtClean="0"/>
              <a:t> Bullet: </a:t>
            </a:r>
            <a:r>
              <a:rPr lang="en-US" sz="1200" dirty="0" smtClean="0"/>
              <a:t>Pharmacological assistance to prevent overdose is essential during this period ;</a:t>
            </a:r>
            <a:r>
              <a:rPr lang="en-US" sz="1200" baseline="0" dirty="0" smtClean="0"/>
              <a:t> </a:t>
            </a:r>
            <a:r>
              <a:rPr lang="en-US" sz="1200" dirty="0" smtClean="0"/>
              <a:t>It is imperative that either agonist or antagonist is offered to individuals who want to stop using opiates;</a:t>
            </a:r>
            <a:r>
              <a:rPr lang="en-US" sz="1200" baseline="0" dirty="0" smtClean="0"/>
              <a:t> </a:t>
            </a:r>
            <a:r>
              <a:rPr lang="en-US" sz="1200" dirty="0" smtClean="0"/>
              <a:t>Individuals who decide to undergo detoxification are in an ideal position to have a trial of antagonist to prevent relapse </a:t>
            </a:r>
          </a:p>
        </p:txBody>
      </p:sp>
      <p:sp>
        <p:nvSpPr>
          <p:cNvPr id="4" name="Slide Number Placeholder 3"/>
          <p:cNvSpPr>
            <a:spLocks noGrp="1"/>
          </p:cNvSpPr>
          <p:nvPr>
            <p:ph type="sldNum" sz="quarter" idx="10"/>
          </p:nvPr>
        </p:nvSpPr>
        <p:spPr/>
        <p:txBody>
          <a:bodyPr/>
          <a:lstStyle/>
          <a:p>
            <a:pPr>
              <a:defRPr/>
            </a:pPr>
            <a:fld id="{214531C4-7D98-46A4-97AA-1069969D71D4}" type="slidenum">
              <a:rPr lang="en-US" smtClean="0"/>
              <a:pPr>
                <a:defRPr/>
              </a:pPr>
              <a:t>8</a:t>
            </a:fld>
            <a:endParaRPr lang="en-US"/>
          </a:p>
        </p:txBody>
      </p:sp>
    </p:spTree>
    <p:extLst>
      <p:ext uri="{BB962C8B-B14F-4D97-AF65-F5344CB8AC3E}">
        <p14:creationId xmlns:p14="http://schemas.microsoft.com/office/powerpoint/2010/main" val="1481439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7"/>
          <p:cNvSpPr txBox="1">
            <a:spLocks noGrp="1" noChangeArrowheads="1"/>
          </p:cNvSpPr>
          <p:nvPr/>
        </p:nvSpPr>
        <p:spPr bwMode="auto">
          <a:xfrm>
            <a:off x="3970734" y="8829121"/>
            <a:ext cx="3038145" cy="46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nchor="b"/>
          <a:lstStyle>
            <a:lvl1pPr defTabSz="947738" eaLnBrk="0" hangingPunct="0">
              <a:spcBef>
                <a:spcPct val="30000"/>
              </a:spcBef>
              <a:defRPr sz="1100">
                <a:solidFill>
                  <a:schemeClr val="tx1"/>
                </a:solidFill>
                <a:latin typeface="Calibri" pitchFamily="34" charset="0"/>
              </a:defRPr>
            </a:lvl1pPr>
            <a:lvl2pPr marL="742950" indent="-285750" defTabSz="947738" eaLnBrk="0" hangingPunct="0">
              <a:spcBef>
                <a:spcPct val="30000"/>
              </a:spcBef>
              <a:defRPr sz="1100">
                <a:solidFill>
                  <a:schemeClr val="tx1"/>
                </a:solidFill>
                <a:latin typeface="Calibri" pitchFamily="34" charset="0"/>
              </a:defRPr>
            </a:lvl2pPr>
            <a:lvl3pPr marL="1143000" indent="-228600" defTabSz="947738" eaLnBrk="0" hangingPunct="0">
              <a:spcBef>
                <a:spcPct val="30000"/>
              </a:spcBef>
              <a:defRPr sz="1100">
                <a:solidFill>
                  <a:schemeClr val="tx1"/>
                </a:solidFill>
                <a:latin typeface="Calibri" pitchFamily="34" charset="0"/>
              </a:defRPr>
            </a:lvl3pPr>
            <a:lvl4pPr marL="1600200" indent="-228600" defTabSz="947738" eaLnBrk="0" hangingPunct="0">
              <a:spcBef>
                <a:spcPct val="30000"/>
              </a:spcBef>
              <a:defRPr sz="1100">
                <a:solidFill>
                  <a:schemeClr val="tx1"/>
                </a:solidFill>
                <a:latin typeface="Calibri" pitchFamily="34" charset="0"/>
              </a:defRPr>
            </a:lvl4pPr>
            <a:lvl5pPr marL="2057400" indent="-228600" defTabSz="947738" eaLnBrk="0" hangingPunct="0">
              <a:spcBef>
                <a:spcPct val="30000"/>
              </a:spcBef>
              <a:defRPr sz="1100">
                <a:solidFill>
                  <a:schemeClr val="tx1"/>
                </a:solidFill>
                <a:latin typeface="Calibri" pitchFamily="34" charset="0"/>
              </a:defRPr>
            </a:lvl5pPr>
            <a:lvl6pPr marL="2514600" indent="-228600" defTabSz="947738" eaLnBrk="0" fontAlgn="base" hangingPunct="0">
              <a:spcBef>
                <a:spcPct val="30000"/>
              </a:spcBef>
              <a:spcAft>
                <a:spcPct val="0"/>
              </a:spcAft>
              <a:defRPr sz="1100">
                <a:solidFill>
                  <a:schemeClr val="tx1"/>
                </a:solidFill>
                <a:latin typeface="Calibri" pitchFamily="34" charset="0"/>
              </a:defRPr>
            </a:lvl6pPr>
            <a:lvl7pPr marL="2971800" indent="-228600" defTabSz="947738" eaLnBrk="0" fontAlgn="base" hangingPunct="0">
              <a:spcBef>
                <a:spcPct val="30000"/>
              </a:spcBef>
              <a:spcAft>
                <a:spcPct val="0"/>
              </a:spcAft>
              <a:defRPr sz="1100">
                <a:solidFill>
                  <a:schemeClr val="tx1"/>
                </a:solidFill>
                <a:latin typeface="Calibri" pitchFamily="34" charset="0"/>
              </a:defRPr>
            </a:lvl7pPr>
            <a:lvl8pPr marL="3429000" indent="-228600" defTabSz="947738" eaLnBrk="0" fontAlgn="base" hangingPunct="0">
              <a:spcBef>
                <a:spcPct val="30000"/>
              </a:spcBef>
              <a:spcAft>
                <a:spcPct val="0"/>
              </a:spcAft>
              <a:defRPr sz="1100">
                <a:solidFill>
                  <a:schemeClr val="tx1"/>
                </a:solidFill>
                <a:latin typeface="Calibri" pitchFamily="34" charset="0"/>
              </a:defRPr>
            </a:lvl8pPr>
            <a:lvl9pPr marL="3886200" indent="-228600" defTabSz="947738" eaLnBrk="0" fontAlgn="base" hangingPunct="0">
              <a:spcBef>
                <a:spcPct val="30000"/>
              </a:spcBef>
              <a:spcAft>
                <a:spcPct val="0"/>
              </a:spcAft>
              <a:defRPr sz="1100">
                <a:solidFill>
                  <a:schemeClr val="tx1"/>
                </a:solidFill>
                <a:latin typeface="Calibri" pitchFamily="34" charset="0"/>
              </a:defRPr>
            </a:lvl9pPr>
          </a:lstStyle>
          <a:p>
            <a:pPr algn="r" eaLnBrk="1" hangingPunct="1">
              <a:spcBef>
                <a:spcPct val="0"/>
              </a:spcBef>
            </a:pPr>
            <a:fld id="{AEC3611D-67AF-4C09-AED8-DEFC78374CCA}" type="slidenum">
              <a:rPr lang="en-US" altLang="en-US" sz="1200">
                <a:latin typeface="Arial" pitchFamily="34" charset="0"/>
              </a:rPr>
              <a:pPr algn="r" eaLnBrk="1" hangingPunct="1">
                <a:spcBef>
                  <a:spcPct val="0"/>
                </a:spcBef>
              </a:pPr>
              <a:t>9</a:t>
            </a:fld>
            <a:endParaRPr lang="en-US" altLang="en-US" sz="1200">
              <a:latin typeface="Arial" pitchFamily="34" charset="0"/>
            </a:endParaRPr>
          </a:p>
        </p:txBody>
      </p:sp>
      <p:sp>
        <p:nvSpPr>
          <p:cNvPr id="216067" name="Rectangle 2"/>
          <p:cNvSpPr>
            <a:spLocks noRot="1" noChangeArrowheads="1" noTextEdit="1"/>
          </p:cNvSpPr>
          <p:nvPr>
            <p:ph type="sldImg"/>
          </p:nvPr>
        </p:nvSpPr>
        <p:spPr bwMode="auto">
          <a:xfrm>
            <a:off x="1181100" y="696913"/>
            <a:ext cx="4648200" cy="34861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6068" name="Rectangle 3"/>
          <p:cNvSpPr>
            <a:spLocks noGrp="1" noChangeArrowheads="1"/>
          </p:cNvSpPr>
          <p:nvPr>
            <p:ph type="body" idx="1"/>
          </p:nvPr>
        </p:nvSpPr>
        <p:spPr>
          <a:xfrm>
            <a:off x="935634" y="4416098"/>
            <a:ext cx="5139134" cy="418399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3" rIns="91427" bIns="45713"/>
          <a:lstStyle/>
          <a:p>
            <a:r>
              <a:rPr lang="en-US" altLang="en-US" b="1" smtClean="0"/>
              <a:t>**ANIMATIONS**</a:t>
            </a:r>
          </a:p>
          <a:p>
            <a:r>
              <a:rPr lang="en-US" altLang="en-US" smtClean="0"/>
              <a:t>This slide graphically depicts the different types of opioids (whether they are prescribed medications such as Vicodin or methadone, or illicit substances like heroin).</a:t>
            </a:r>
          </a:p>
          <a:p>
            <a:r>
              <a:rPr lang="en-US" altLang="en-US" b="1" i="1" smtClean="0"/>
              <a:t> </a:t>
            </a:r>
            <a:endParaRPr lang="en-US" altLang="en-US" smtClean="0"/>
          </a:p>
          <a:p>
            <a:r>
              <a:rPr lang="en-US" altLang="en-US" b="1" i="1" smtClean="0"/>
              <a:t>Move forward to reveal first line (full agonist)</a:t>
            </a:r>
            <a:endParaRPr lang="en-US" altLang="en-US" smtClean="0"/>
          </a:p>
          <a:p>
            <a:r>
              <a:rPr lang="en-US" altLang="en-US" smtClean="0"/>
              <a:t>Full agonists (e.g., heroin, opium, Vicodin, methadone, etc.) fully activate the receptors so that the more you use, the more effect you experience. If someone continues to use, they will eventually experience overdose and, possibly, death. </a:t>
            </a:r>
          </a:p>
          <a:p>
            <a:r>
              <a:rPr lang="en-US" altLang="en-US" b="1" i="1" smtClean="0"/>
              <a:t> </a:t>
            </a:r>
            <a:endParaRPr lang="en-US" altLang="en-US" smtClean="0"/>
          </a:p>
          <a:p>
            <a:r>
              <a:rPr lang="en-US" altLang="en-US" b="1" i="1" smtClean="0"/>
              <a:t>The following metaphor may be helpful in explaining the differences between the types of opioids:</a:t>
            </a:r>
            <a:endParaRPr lang="en-US" altLang="en-US" smtClean="0"/>
          </a:p>
          <a:p>
            <a:r>
              <a:rPr lang="en-US" altLang="en-US" smtClean="0"/>
              <a:t>Opioid agonists work like having the right key to a door. You put the key in the lock, the lock turns and the door opens completely. </a:t>
            </a:r>
          </a:p>
          <a:p>
            <a:r>
              <a:rPr lang="en-US" altLang="en-US" b="1" i="1" smtClean="0"/>
              <a:t> </a:t>
            </a:r>
            <a:endParaRPr lang="en-US" altLang="en-US" smtClean="0"/>
          </a:p>
          <a:p>
            <a:r>
              <a:rPr lang="en-US" altLang="en-US" b="1" i="1" smtClean="0"/>
              <a:t>Move forward to reveal the next line (antagonists)</a:t>
            </a:r>
            <a:endParaRPr lang="en-US" altLang="en-US" smtClean="0"/>
          </a:p>
          <a:p>
            <a:r>
              <a:rPr lang="en-US" altLang="en-US" smtClean="0"/>
              <a:t>Opioid antagonists (e.g., naltrexone, naloxone) fill the receptors and block the action of other opioids. If the person has used an opioid agonist, the antagonist will replace it on the receptor and the person will experience withdrawal. If the person is stable on an antagonist, and uses another opioid, the antagonist will block the effects, preventing the user from experiencing the high.</a:t>
            </a:r>
          </a:p>
          <a:p>
            <a:r>
              <a:rPr lang="en-US" altLang="en-US" b="1" i="1" smtClean="0"/>
              <a:t> </a:t>
            </a:r>
            <a:endParaRPr lang="en-US" altLang="en-US" smtClean="0"/>
          </a:p>
          <a:p>
            <a:r>
              <a:rPr lang="en-US" altLang="en-US" b="1" i="1" smtClean="0"/>
              <a:t>The door metaphor continued:</a:t>
            </a:r>
            <a:endParaRPr lang="en-US" altLang="en-US" smtClean="0"/>
          </a:p>
          <a:p>
            <a:r>
              <a:rPr lang="en-US" altLang="en-US" smtClean="0"/>
              <a:t>Opioid antagonists work like having the wrong key to a door. You put the key in the lock; the door remains locked and will not open. Additionally, since the key is in the lock, no other key can be put in the lock (even if it is the right key for that door) until the wrong key is removed.</a:t>
            </a:r>
          </a:p>
          <a:p>
            <a:r>
              <a:rPr lang="en-US" altLang="en-US" b="1" i="1" smtClean="0"/>
              <a:t> </a:t>
            </a:r>
            <a:endParaRPr lang="en-US" altLang="en-US" smtClean="0"/>
          </a:p>
          <a:p>
            <a:r>
              <a:rPr lang="en-US" altLang="en-US" b="1" i="1" smtClean="0"/>
              <a:t>Move forward to reveal the last line (partial agonists)</a:t>
            </a:r>
            <a:endParaRPr lang="en-US" altLang="en-US" smtClean="0"/>
          </a:p>
          <a:p>
            <a:r>
              <a:rPr lang="en-US" altLang="en-US" smtClean="0"/>
              <a:t>Opioid partial agonists (e.g., buprenorphine) produce moderate opioid effects. Its maximal opioid effects are less than that of full agonists, and reach a ceiling where higher doses do not result in increasing effect. In other words, after a certain point, taking more of the opioid will not produce any greater effect. This ceiling effect is particularly true for the euphoric effects and the respiratory suppression.</a:t>
            </a:r>
          </a:p>
          <a:p>
            <a:endParaRPr lang="en-US" altLang="en-US" smtClean="0"/>
          </a:p>
          <a:p>
            <a:r>
              <a:rPr lang="en-US" altLang="en-US" b="1" i="1" smtClean="0"/>
              <a:t>The door metaphor continued:</a:t>
            </a:r>
            <a:endParaRPr lang="en-US" altLang="en-US" smtClean="0"/>
          </a:p>
          <a:p>
            <a:r>
              <a:rPr lang="en-US" altLang="en-US" smtClean="0"/>
              <a:t>A partial agonist works like having the right key to a door, but the chain is on the door. You put the key in the lock, the lock turns and the door opens, but the chain prevents the door from opening fully.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35DA4D26-FD9E-4F61-B92D-9D3D8CB9F0EA}" type="slidenum">
              <a:rPr lang="en-US" altLang="en-US" sz="1200" b="0">
                <a:solidFill>
                  <a:schemeClr val="tx1"/>
                </a:solidFill>
              </a:rPr>
              <a:pPr algn="r" eaLnBrk="1" hangingPunct="1">
                <a:lnSpc>
                  <a:spcPct val="100000"/>
                </a:lnSpc>
              </a:pPr>
              <a:t>31</a:t>
            </a:fld>
            <a:endParaRPr lang="en-US" altLang="en-US" sz="1200" b="0">
              <a:solidFill>
                <a:schemeClr val="tx1"/>
              </a:solidFill>
            </a:endParaRPr>
          </a:p>
        </p:txBody>
      </p:sp>
      <p:sp>
        <p:nvSpPr>
          <p:cNvPr id="406531" name="Rectangle 2"/>
          <p:cNvSpPr>
            <a:spLocks noGrp="1" noRot="1" noChangeAspect="1" noChangeArrowheads="1" noTextEdit="1"/>
          </p:cNvSpPr>
          <p:nvPr>
            <p:ph type="sldImg"/>
          </p:nvPr>
        </p:nvSpPr>
        <p:spPr>
          <a:ln/>
        </p:spPr>
      </p:sp>
      <p:sp>
        <p:nvSpPr>
          <p:cNvPr id="406532"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7"/>
          <p:cNvSpPr txBox="1">
            <a:spLocks noGrp="1" noChangeArrowheads="1"/>
          </p:cNvSpPr>
          <p:nvPr/>
        </p:nvSpPr>
        <p:spPr bwMode="auto">
          <a:xfrm>
            <a:off x="3970338" y="8829675"/>
            <a:ext cx="303847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4000" b="1">
                <a:solidFill>
                  <a:srgbClr val="FFCC00"/>
                </a:solidFill>
                <a:latin typeface="Arial" charset="0"/>
              </a:defRPr>
            </a:lvl1pPr>
            <a:lvl2pPr marL="742950" indent="-285750">
              <a:defRPr sz="4000" b="1">
                <a:solidFill>
                  <a:srgbClr val="FFCC00"/>
                </a:solidFill>
                <a:latin typeface="Arial" charset="0"/>
              </a:defRPr>
            </a:lvl2pPr>
            <a:lvl3pPr marL="1143000" indent="-228600">
              <a:defRPr sz="4000" b="1">
                <a:solidFill>
                  <a:srgbClr val="FFCC00"/>
                </a:solidFill>
                <a:latin typeface="Arial" charset="0"/>
              </a:defRPr>
            </a:lvl3pPr>
            <a:lvl4pPr marL="1600200" indent="-228600">
              <a:defRPr sz="4000" b="1">
                <a:solidFill>
                  <a:srgbClr val="FFCC00"/>
                </a:solidFill>
                <a:latin typeface="Arial" charset="0"/>
              </a:defRPr>
            </a:lvl4pPr>
            <a:lvl5pPr marL="2057400" indent="-228600">
              <a:defRPr sz="4000" b="1">
                <a:solidFill>
                  <a:srgbClr val="FFCC00"/>
                </a:solidFill>
                <a:latin typeface="Arial" charset="0"/>
              </a:defRPr>
            </a:lvl5pPr>
            <a:lvl6pPr marL="2514600" indent="-228600" algn="ctr" eaLnBrk="0" fontAlgn="base" hangingPunct="0">
              <a:lnSpc>
                <a:spcPct val="80000"/>
              </a:lnSpc>
              <a:spcBef>
                <a:spcPct val="0"/>
              </a:spcBef>
              <a:spcAft>
                <a:spcPct val="0"/>
              </a:spcAft>
              <a:defRPr sz="4000" b="1">
                <a:solidFill>
                  <a:srgbClr val="FFCC00"/>
                </a:solidFill>
                <a:latin typeface="Arial" charset="0"/>
              </a:defRPr>
            </a:lvl6pPr>
            <a:lvl7pPr marL="2971800" indent="-228600" algn="ctr" eaLnBrk="0" fontAlgn="base" hangingPunct="0">
              <a:lnSpc>
                <a:spcPct val="80000"/>
              </a:lnSpc>
              <a:spcBef>
                <a:spcPct val="0"/>
              </a:spcBef>
              <a:spcAft>
                <a:spcPct val="0"/>
              </a:spcAft>
              <a:defRPr sz="4000" b="1">
                <a:solidFill>
                  <a:srgbClr val="FFCC00"/>
                </a:solidFill>
                <a:latin typeface="Arial" charset="0"/>
              </a:defRPr>
            </a:lvl7pPr>
            <a:lvl8pPr marL="3429000" indent="-228600" algn="ctr" eaLnBrk="0" fontAlgn="base" hangingPunct="0">
              <a:lnSpc>
                <a:spcPct val="80000"/>
              </a:lnSpc>
              <a:spcBef>
                <a:spcPct val="0"/>
              </a:spcBef>
              <a:spcAft>
                <a:spcPct val="0"/>
              </a:spcAft>
              <a:defRPr sz="4000" b="1">
                <a:solidFill>
                  <a:srgbClr val="FFCC00"/>
                </a:solidFill>
                <a:latin typeface="Arial" charset="0"/>
              </a:defRPr>
            </a:lvl8pPr>
            <a:lvl9pPr marL="3886200" indent="-228600" algn="ctr" eaLnBrk="0" fontAlgn="base" hangingPunct="0">
              <a:lnSpc>
                <a:spcPct val="80000"/>
              </a:lnSpc>
              <a:spcBef>
                <a:spcPct val="0"/>
              </a:spcBef>
              <a:spcAft>
                <a:spcPct val="0"/>
              </a:spcAft>
              <a:defRPr sz="4000" b="1">
                <a:solidFill>
                  <a:srgbClr val="FFCC00"/>
                </a:solidFill>
                <a:latin typeface="Arial" charset="0"/>
              </a:defRPr>
            </a:lvl9pPr>
          </a:lstStyle>
          <a:p>
            <a:pPr algn="r" eaLnBrk="1" hangingPunct="1">
              <a:lnSpc>
                <a:spcPct val="100000"/>
              </a:lnSpc>
            </a:pPr>
            <a:fld id="{58811DAC-4D73-4472-824D-40EBFA742162}" type="slidenum">
              <a:rPr lang="en-US" altLang="en-US" sz="1200" b="0">
                <a:solidFill>
                  <a:schemeClr val="tx1"/>
                </a:solidFill>
              </a:rPr>
              <a:pPr algn="r" eaLnBrk="1" hangingPunct="1">
                <a:lnSpc>
                  <a:spcPct val="100000"/>
                </a:lnSpc>
              </a:pPr>
              <a:t>32</a:t>
            </a:fld>
            <a:endParaRPr lang="en-US" altLang="en-US" sz="1200" b="0">
              <a:solidFill>
                <a:schemeClr val="tx1"/>
              </a:solidFill>
            </a:endParaRPr>
          </a:p>
        </p:txBody>
      </p:sp>
      <p:sp>
        <p:nvSpPr>
          <p:cNvPr id="407555" name="Rectangle 2"/>
          <p:cNvSpPr>
            <a:spLocks noGrp="1" noRot="1" noChangeAspect="1" noChangeArrowheads="1" noTextEdit="1"/>
          </p:cNvSpPr>
          <p:nvPr>
            <p:ph type="sldImg"/>
          </p:nvPr>
        </p:nvSpPr>
        <p:spPr>
          <a:ln/>
        </p:spPr>
      </p:sp>
      <p:sp>
        <p:nvSpPr>
          <p:cNvPr id="40755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2"/>
          <p:cNvSpPr>
            <a:spLocks noGrp="1" noRot="1" noChangeAspect="1" noChangeArrowheads="1" noTextEdit="1"/>
          </p:cNvSpPr>
          <p:nvPr>
            <p:ph type="sldImg"/>
          </p:nvPr>
        </p:nvSpPr>
        <p:spPr>
          <a:ln/>
        </p:spPr>
      </p:sp>
      <p:sp>
        <p:nvSpPr>
          <p:cNvPr id="408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Buprenorphine was developed by a pharmaceutical company called Reckitt Benckiser.  They had exclusive marketing rights until fall 2009, and distribute the medication as:</a:t>
            </a:r>
          </a:p>
          <a:p>
            <a:r>
              <a:rPr lang="en-US" altLang="en-US" dirty="0" smtClean="0"/>
              <a:t> </a:t>
            </a:r>
          </a:p>
          <a:p>
            <a:r>
              <a:rPr lang="en-US" altLang="en-US" dirty="0" err="1" smtClean="0"/>
              <a:t>Subutex</a:t>
            </a:r>
            <a:r>
              <a:rPr lang="en-US" altLang="en-US" b="1" dirty="0" smtClean="0"/>
              <a:t>®</a:t>
            </a:r>
            <a:r>
              <a:rPr lang="en-US" altLang="en-US" dirty="0" smtClean="0"/>
              <a:t> = a sublingual tablet containing buprenorphine hydrochloride only</a:t>
            </a:r>
          </a:p>
          <a:p>
            <a:r>
              <a:rPr lang="en-US" altLang="en-US" dirty="0" smtClean="0"/>
              <a:t> </a:t>
            </a:r>
          </a:p>
          <a:p>
            <a:r>
              <a:rPr lang="en-US" altLang="en-US" dirty="0" err="1" smtClean="0"/>
              <a:t>Suboxone</a:t>
            </a:r>
            <a:r>
              <a:rPr lang="en-US" altLang="en-US" b="1" dirty="0" smtClean="0"/>
              <a:t>® </a:t>
            </a:r>
            <a:r>
              <a:rPr lang="en-US" altLang="en-US" dirty="0" smtClean="0"/>
              <a:t>= a sublingual tablet containing both buprenorphine hydrochloride and naloxone hydrochloride in a 4:1 ratio</a:t>
            </a:r>
          </a:p>
          <a:p>
            <a:r>
              <a:rPr lang="en-US" altLang="en-US" dirty="0" smtClean="0"/>
              <a:t> </a:t>
            </a:r>
          </a:p>
          <a:p>
            <a:r>
              <a:rPr lang="en-US" altLang="en-US" dirty="0" smtClean="0"/>
              <a:t>Reckitt Benckiser</a:t>
            </a:r>
            <a:r>
              <a:rPr lang="ja-JP" altLang="en-US" dirty="0" smtClean="0"/>
              <a:t>’</a:t>
            </a:r>
            <a:r>
              <a:rPr lang="en-US" altLang="ja-JP" dirty="0" smtClean="0"/>
              <a:t>s exclusive rights expired in fall 2009, so generic versions of the medication may become available in the future.</a:t>
            </a:r>
          </a:p>
          <a:p>
            <a:r>
              <a:rPr lang="en-US" altLang="en-US" dirty="0" smtClean="0"/>
              <a:t> </a:t>
            </a:r>
          </a:p>
          <a:p>
            <a:r>
              <a:rPr lang="en-US" altLang="en-US" b="1" dirty="0" smtClean="0"/>
              <a:t>Buprenorphine-naloxone </a:t>
            </a:r>
            <a:r>
              <a:rPr lang="en-US" altLang="en-US" dirty="0" smtClean="0"/>
              <a:t>is the focus of U.S. marketing efforts, even though both formulations are available in the U.S.</a:t>
            </a:r>
          </a:p>
          <a:p>
            <a:r>
              <a:rPr lang="en-US" altLang="en-US" dirty="0" smtClean="0"/>
              <a:t> </a:t>
            </a:r>
          </a:p>
          <a:p>
            <a:r>
              <a:rPr lang="en-US" altLang="en-US" dirty="0" smtClean="0"/>
              <a:t>The basic pharmacology, pharmacokinetics, and efficacy of the combination product are the same as the mono-product. Buprenorphine-naloxone has a ceiling effect at higher doses, blocks the effects of other opioid agonists, binds strongly to the opioid receptor, and is long acting.</a:t>
            </a:r>
          </a:p>
          <a:p>
            <a:r>
              <a:rPr lang="en-US" altLang="en-US" dirty="0" smtClean="0"/>
              <a:t> </a:t>
            </a:r>
          </a:p>
          <a:p>
            <a:r>
              <a:rPr lang="en-US" altLang="en-US" dirty="0" smtClean="0"/>
              <a:t>These medications have a tremendous amount of research behind them to show that they are both safe and effective in the treatment of opioid addiction.</a:t>
            </a:r>
          </a:p>
          <a:p>
            <a:pPr eaLnBrk="1" hangingPunct="1"/>
            <a:endParaRPr lang="en-US" altLang="en-US" dirty="0" smtClean="0"/>
          </a:p>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ChangeArrowheads="1" noTextEdit="1"/>
          </p:cNvSpPr>
          <p:nvPr>
            <p:ph type="sldImg"/>
          </p:nvPr>
        </p:nvSpPr>
        <p:spPr>
          <a:ln/>
        </p:spPr>
      </p:sp>
      <p:sp>
        <p:nvSpPr>
          <p:cNvPr id="4096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Arial" charset="0"/>
                <a:ea typeface="+mn-ea"/>
                <a:cs typeface="+mn-cs"/>
              </a:rPr>
              <a:t>It discourages injection use because, when injected, the naloxone in the product will lead to withdrawal, whereas when taken sublingually as prescribed, it will not have that effect.</a:t>
            </a:r>
          </a:p>
          <a:p>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36" name="Rectangle 16"/>
          <p:cNvSpPr>
            <a:spLocks noGrp="1" noChangeArrowheads="1"/>
          </p:cNvSpPr>
          <p:nvPr>
            <p:ph type="ctrTitle" sz="quarter"/>
          </p:nvPr>
        </p:nvSpPr>
        <p:spPr>
          <a:xfrm>
            <a:off x="0" y="1997075"/>
            <a:ext cx="9144000" cy="1431925"/>
          </a:xfrm>
        </p:spPr>
        <p:txBody>
          <a:bodyPr anchor="b"/>
          <a:lstStyle>
            <a:lvl1pPr>
              <a:defRPr/>
            </a:lvl1pPr>
          </a:lstStyle>
          <a:p>
            <a:pPr lvl="0"/>
            <a:r>
              <a:rPr lang="en-US" altLang="en-US" noProof="0" dirty="0" smtClean="0"/>
              <a:t>Click to edit Master title style</a:t>
            </a:r>
          </a:p>
        </p:txBody>
      </p:sp>
      <p:sp>
        <p:nvSpPr>
          <p:cNvPr id="5137" name="Rectangle 17"/>
          <p:cNvSpPr>
            <a:spLocks noGrp="1" noChangeArrowheads="1"/>
          </p:cNvSpPr>
          <p:nvPr>
            <p:ph type="subTitle" sz="quarter" idx="1"/>
          </p:nvPr>
        </p:nvSpPr>
        <p:spPr>
          <a:xfrm>
            <a:off x="0" y="3886200"/>
            <a:ext cx="9144000" cy="1752600"/>
          </a:xfrm>
        </p:spPr>
        <p:txBody>
          <a:bodyPr/>
          <a:lstStyle>
            <a:lvl1pPr marL="0" indent="0" algn="ctr">
              <a:buFont typeface="Wingdings" panose="05000000000000000000" pitchFamily="2" charset="2"/>
              <a:buNone/>
              <a:defRPr/>
            </a:lvl1pPr>
          </a:lstStyle>
          <a:p>
            <a:pPr lvl="0"/>
            <a:r>
              <a:rPr lang="en-US" altLang="en-US" noProof="0" dirty="0" smtClean="0"/>
              <a:t>Click to edit Master subtitle </a:t>
            </a:r>
            <a:r>
              <a:rPr lang="en-US" altLang="en-US" noProof="0" dirty="0" smtClean="0"/>
              <a:t>style</a:t>
            </a:r>
            <a:endParaRPr lang="en-US" altLang="en-US" noProof="0" dirty="0" smtClean="0"/>
          </a:p>
        </p:txBody>
      </p:sp>
      <p:sp>
        <p:nvSpPr>
          <p:cNvPr id="18" name="Rectangle 18"/>
          <p:cNvSpPr>
            <a:spLocks noGrp="1" noChangeArrowheads="1"/>
          </p:cNvSpPr>
          <p:nvPr>
            <p:ph type="dt" sz="quarter" idx="10"/>
          </p:nvPr>
        </p:nvSpPr>
        <p:spPr/>
        <p:txBody>
          <a:bodyPr/>
          <a:lstStyle>
            <a:lvl1pPr>
              <a:defRPr smtClean="0"/>
            </a:lvl1pPr>
          </a:lstStyle>
          <a:p>
            <a:pPr>
              <a:defRPr/>
            </a:pPr>
            <a:endParaRPr lang="en-US" altLang="en-US"/>
          </a:p>
        </p:txBody>
      </p:sp>
      <p:sp>
        <p:nvSpPr>
          <p:cNvPr id="19" name="Rectangle 19"/>
          <p:cNvSpPr>
            <a:spLocks noGrp="1" noChangeArrowheads="1"/>
          </p:cNvSpPr>
          <p:nvPr>
            <p:ph type="ftr" sz="quarter" idx="11"/>
          </p:nvPr>
        </p:nvSpPr>
        <p:spPr>
          <a:xfrm>
            <a:off x="3352800" y="6248400"/>
            <a:ext cx="2895600" cy="457200"/>
          </a:xfrm>
        </p:spPr>
        <p:txBody>
          <a:bodyPr/>
          <a:lstStyle>
            <a:lvl1pPr>
              <a:defRPr smtClean="0"/>
            </a:lvl1pPr>
          </a:lstStyle>
          <a:p>
            <a:pPr>
              <a:defRPr/>
            </a:pPr>
            <a:endParaRPr lang="en-US" altLang="en-US"/>
          </a:p>
        </p:txBody>
      </p:sp>
      <p:sp>
        <p:nvSpPr>
          <p:cNvPr id="20" name="Rectangle 20"/>
          <p:cNvSpPr>
            <a:spLocks noGrp="1" noChangeArrowheads="1"/>
          </p:cNvSpPr>
          <p:nvPr>
            <p:ph type="sldNum" sz="quarter" idx="12"/>
          </p:nvPr>
        </p:nvSpPr>
        <p:spPr/>
        <p:txBody>
          <a:bodyPr/>
          <a:lstStyle>
            <a:lvl1pPr>
              <a:defRPr/>
            </a:lvl1pPr>
          </a:lstStyle>
          <a:p>
            <a:fld id="{3427A54B-D24E-4677-8FC3-8AFDAAD8F3F7}" type="slidenum">
              <a:rPr lang="en-US" altLang="en-US"/>
              <a:pPr/>
              <a:t>‹#›</a:t>
            </a:fld>
            <a:endParaRPr lang="en-US" altLang="en-US"/>
          </a:p>
        </p:txBody>
      </p:sp>
    </p:spTree>
    <p:extLst>
      <p:ext uri="{BB962C8B-B14F-4D97-AF65-F5344CB8AC3E}">
        <p14:creationId xmlns:p14="http://schemas.microsoft.com/office/powerpoint/2010/main" val="15665969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fld id="{F5E17622-1B7C-4E81-A222-DB6A9BBEDD6D}" type="slidenum">
              <a:rPr lang="en-US" altLang="en-US"/>
              <a:pPr/>
              <a:t>‹#›</a:t>
            </a:fld>
            <a:endParaRPr lang="en-US" altLang="en-US"/>
          </a:p>
        </p:txBody>
      </p:sp>
    </p:spTree>
    <p:extLst>
      <p:ext uri="{BB962C8B-B14F-4D97-AF65-F5344CB8AC3E}">
        <p14:creationId xmlns:p14="http://schemas.microsoft.com/office/powerpoint/2010/main" val="4206308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fld id="{AF49256D-1DEA-47C2-9F16-CA4C430FFD41}" type="slidenum">
              <a:rPr lang="en-US" altLang="en-US"/>
              <a:pPr/>
              <a:t>‹#›</a:t>
            </a:fld>
            <a:endParaRPr lang="en-US" altLang="en-US"/>
          </a:p>
        </p:txBody>
      </p:sp>
    </p:spTree>
    <p:extLst>
      <p:ext uri="{BB962C8B-B14F-4D97-AF65-F5344CB8AC3E}">
        <p14:creationId xmlns:p14="http://schemas.microsoft.com/office/powerpoint/2010/main" val="1111511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066800" y="1981200"/>
            <a:ext cx="7543800" cy="4114800"/>
          </a:xfrm>
        </p:spPr>
        <p:txBody>
          <a:bodyPr/>
          <a:lstStyle/>
          <a:p>
            <a:pPr lvl="0"/>
            <a:endParaRPr lang="en-US" noProof="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fld id="{544B0992-33B6-4690-8AEF-D062B123C2AC}" type="slidenum">
              <a:rPr lang="en-US" altLang="en-US"/>
              <a:pPr/>
              <a:t>‹#›</a:t>
            </a:fld>
            <a:endParaRPr lang="en-US" altLang="en-US"/>
          </a:p>
        </p:txBody>
      </p:sp>
    </p:spTree>
    <p:extLst>
      <p:ext uri="{BB962C8B-B14F-4D97-AF65-F5344CB8AC3E}">
        <p14:creationId xmlns:p14="http://schemas.microsoft.com/office/powerpoint/2010/main" val="2500197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fld id="{77A39C9A-8C2D-4211-92E4-CC82833138F1}" type="slidenum">
              <a:rPr lang="en-US" altLang="en-US"/>
              <a:pPr/>
              <a:t>‹#›</a:t>
            </a:fld>
            <a:endParaRPr lang="en-US" altLang="en-US"/>
          </a:p>
        </p:txBody>
      </p:sp>
    </p:spTree>
    <p:extLst>
      <p:ext uri="{BB962C8B-B14F-4D97-AF65-F5344CB8AC3E}">
        <p14:creationId xmlns:p14="http://schemas.microsoft.com/office/powerpoint/2010/main" val="498486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9"/>
          <p:cNvSpPr>
            <a:spLocks noGrp="1" noChangeArrowheads="1"/>
          </p:cNvSpPr>
          <p:nvPr>
            <p:ph type="sldNum" sz="quarter" idx="12"/>
          </p:nvPr>
        </p:nvSpPr>
        <p:spPr>
          <a:ln/>
        </p:spPr>
        <p:txBody>
          <a:bodyPr/>
          <a:lstStyle>
            <a:lvl1pPr>
              <a:defRPr/>
            </a:lvl1pPr>
          </a:lstStyle>
          <a:p>
            <a:fld id="{32001979-6C46-474A-B0B5-7F29786B8366}" type="slidenum">
              <a:rPr lang="en-US" altLang="en-US"/>
              <a:pPr/>
              <a:t>‹#›</a:t>
            </a:fld>
            <a:endParaRPr lang="en-US" altLang="en-US"/>
          </a:p>
        </p:txBody>
      </p:sp>
    </p:spTree>
    <p:extLst>
      <p:ext uri="{BB962C8B-B14F-4D97-AF65-F5344CB8AC3E}">
        <p14:creationId xmlns:p14="http://schemas.microsoft.com/office/powerpoint/2010/main" val="79557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fld id="{14F05538-E176-424A-B436-8923BF873500}" type="slidenum">
              <a:rPr lang="en-US" altLang="en-US"/>
              <a:pPr/>
              <a:t>‹#›</a:t>
            </a:fld>
            <a:endParaRPr lang="en-US" altLang="en-US"/>
          </a:p>
        </p:txBody>
      </p:sp>
    </p:spTree>
    <p:extLst>
      <p:ext uri="{BB962C8B-B14F-4D97-AF65-F5344CB8AC3E}">
        <p14:creationId xmlns:p14="http://schemas.microsoft.com/office/powerpoint/2010/main" val="2577748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9"/>
          <p:cNvSpPr>
            <a:spLocks noGrp="1" noChangeArrowheads="1"/>
          </p:cNvSpPr>
          <p:nvPr>
            <p:ph type="sldNum" sz="quarter" idx="12"/>
          </p:nvPr>
        </p:nvSpPr>
        <p:spPr>
          <a:ln/>
        </p:spPr>
        <p:txBody>
          <a:bodyPr/>
          <a:lstStyle>
            <a:lvl1pPr>
              <a:defRPr/>
            </a:lvl1pPr>
          </a:lstStyle>
          <a:p>
            <a:fld id="{D78E1BD5-1566-49EB-A450-8EAFDE54C71B}" type="slidenum">
              <a:rPr lang="en-US" altLang="en-US"/>
              <a:pPr/>
              <a:t>‹#›</a:t>
            </a:fld>
            <a:endParaRPr lang="en-US" altLang="en-US"/>
          </a:p>
        </p:txBody>
      </p:sp>
    </p:spTree>
    <p:extLst>
      <p:ext uri="{BB962C8B-B14F-4D97-AF65-F5344CB8AC3E}">
        <p14:creationId xmlns:p14="http://schemas.microsoft.com/office/powerpoint/2010/main" val="1359926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9"/>
          <p:cNvSpPr>
            <a:spLocks noGrp="1" noChangeArrowheads="1"/>
          </p:cNvSpPr>
          <p:nvPr>
            <p:ph type="sldNum" sz="quarter" idx="12"/>
          </p:nvPr>
        </p:nvSpPr>
        <p:spPr>
          <a:ln/>
        </p:spPr>
        <p:txBody>
          <a:bodyPr/>
          <a:lstStyle>
            <a:lvl1pPr>
              <a:defRPr/>
            </a:lvl1pPr>
          </a:lstStyle>
          <a:p>
            <a:fld id="{C2B12A3C-71E7-4549-ACFA-03DBFBB1ABCD}" type="slidenum">
              <a:rPr lang="en-US" altLang="en-US"/>
              <a:pPr/>
              <a:t>‹#›</a:t>
            </a:fld>
            <a:endParaRPr lang="en-US" altLang="en-US"/>
          </a:p>
        </p:txBody>
      </p:sp>
    </p:spTree>
    <p:extLst>
      <p:ext uri="{BB962C8B-B14F-4D97-AF65-F5344CB8AC3E}">
        <p14:creationId xmlns:p14="http://schemas.microsoft.com/office/powerpoint/2010/main" val="265465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9"/>
          <p:cNvSpPr>
            <a:spLocks noGrp="1" noChangeArrowheads="1"/>
          </p:cNvSpPr>
          <p:nvPr>
            <p:ph type="sldNum" sz="quarter" idx="12"/>
          </p:nvPr>
        </p:nvSpPr>
        <p:spPr>
          <a:ln/>
        </p:spPr>
        <p:txBody>
          <a:bodyPr/>
          <a:lstStyle>
            <a:lvl1pPr>
              <a:defRPr/>
            </a:lvl1pPr>
          </a:lstStyle>
          <a:p>
            <a:fld id="{EC67077B-888A-43BD-97AC-71140A9CE8DF}" type="slidenum">
              <a:rPr lang="en-US" altLang="en-US"/>
              <a:pPr/>
              <a:t>‹#›</a:t>
            </a:fld>
            <a:endParaRPr lang="en-US" altLang="en-US"/>
          </a:p>
        </p:txBody>
      </p:sp>
    </p:spTree>
    <p:extLst>
      <p:ext uri="{BB962C8B-B14F-4D97-AF65-F5344CB8AC3E}">
        <p14:creationId xmlns:p14="http://schemas.microsoft.com/office/powerpoint/2010/main" val="140834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fld id="{7F8F834F-E4B6-4C04-AB3C-A1BC5F74BFDA}" type="slidenum">
              <a:rPr lang="en-US" altLang="en-US"/>
              <a:pPr/>
              <a:t>‹#›</a:t>
            </a:fld>
            <a:endParaRPr lang="en-US" altLang="en-US"/>
          </a:p>
        </p:txBody>
      </p:sp>
    </p:spTree>
    <p:extLst>
      <p:ext uri="{BB962C8B-B14F-4D97-AF65-F5344CB8AC3E}">
        <p14:creationId xmlns:p14="http://schemas.microsoft.com/office/powerpoint/2010/main" val="271771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17"/>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9"/>
          <p:cNvSpPr>
            <a:spLocks noGrp="1" noChangeArrowheads="1"/>
          </p:cNvSpPr>
          <p:nvPr>
            <p:ph type="sldNum" sz="quarter" idx="12"/>
          </p:nvPr>
        </p:nvSpPr>
        <p:spPr>
          <a:ln/>
        </p:spPr>
        <p:txBody>
          <a:bodyPr/>
          <a:lstStyle>
            <a:lvl1pPr>
              <a:defRPr/>
            </a:lvl1pPr>
          </a:lstStyle>
          <a:p>
            <a:fld id="{AC377D20-13CD-4913-B936-49B3AC194BD2}" type="slidenum">
              <a:rPr lang="en-US" altLang="en-US"/>
              <a:pPr/>
              <a:t>‹#›</a:t>
            </a:fld>
            <a:endParaRPr lang="en-US" altLang="en-US"/>
          </a:p>
        </p:txBody>
      </p:sp>
    </p:spTree>
    <p:extLst>
      <p:ext uri="{BB962C8B-B14F-4D97-AF65-F5344CB8AC3E}">
        <p14:creationId xmlns:p14="http://schemas.microsoft.com/office/powerpoint/2010/main" val="307761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65000">
              <a:srgbClr val="0A128C"/>
            </a:gs>
            <a:gs pos="80000">
              <a:srgbClr val="181CC7"/>
            </a:gs>
            <a:gs pos="93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4111"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4112"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13"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000000"/>
                  </a:outerShdw>
                </a:effectLst>
                <a:cs typeface="Arial" panose="020B0604020202020204" pitchFamily="34" charset="0"/>
              </a:defRPr>
            </a:lvl1pPr>
          </a:lstStyle>
          <a:p>
            <a:pPr>
              <a:defRPr/>
            </a:pPr>
            <a:endParaRPr lang="en-US" altLang="en-US"/>
          </a:p>
        </p:txBody>
      </p:sp>
      <p:sp>
        <p:nvSpPr>
          <p:cNvPr id="4114"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000000"/>
                  </a:outerShdw>
                </a:effectLst>
                <a:cs typeface="Arial" panose="020B0604020202020204" pitchFamily="34" charset="0"/>
              </a:defRPr>
            </a:lvl1pPr>
          </a:lstStyle>
          <a:p>
            <a:pPr>
              <a:defRPr/>
            </a:pPr>
            <a:endParaRPr lang="en-US" altLang="en-US"/>
          </a:p>
        </p:txBody>
      </p:sp>
      <p:sp>
        <p:nvSpPr>
          <p:cNvPr id="4115"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BA450441-754A-44E1-90D9-05AC67C9327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ctr" rtl="0" eaLnBrk="0" fontAlgn="base" hangingPunct="0">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tags" Target="../tags/tag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838200"/>
            <a:ext cx="9144000" cy="2286000"/>
          </a:xfrm>
        </p:spPr>
        <p:txBody>
          <a:bodyPr/>
          <a:lstStyle/>
          <a:p>
            <a:pPr eaLnBrk="1" hangingPunct="1">
              <a:defRPr/>
            </a:pPr>
            <a:r>
              <a:rPr lang="en-US" altLang="en-US" dirty="0" smtClean="0"/>
              <a:t>Opioid Treatment Basics </a:t>
            </a:r>
            <a:r>
              <a:rPr lang="en-US" altLang="en-US" dirty="0" smtClean="0"/>
              <a:t>for </a:t>
            </a:r>
            <a:r>
              <a:rPr lang="en-US" altLang="en-US" dirty="0" smtClean="0"/>
              <a:t>Counselors</a:t>
            </a:r>
            <a:endParaRPr lang="en-US" altLang="en-US" dirty="0" smtClean="0"/>
          </a:p>
        </p:txBody>
      </p:sp>
      <p:sp>
        <p:nvSpPr>
          <p:cNvPr id="5" name="Subtitle 2"/>
          <p:cNvSpPr>
            <a:spLocks noGrp="1"/>
          </p:cNvSpPr>
          <p:nvPr>
            <p:ph type="subTitle" sz="quarter" idx="1"/>
          </p:nvPr>
        </p:nvSpPr>
        <p:spPr>
          <a:xfrm>
            <a:off x="0" y="3352800"/>
            <a:ext cx="9144000" cy="2286000"/>
          </a:xfrm>
        </p:spPr>
        <p:txBody>
          <a:bodyPr>
            <a:normAutofit/>
          </a:bodyPr>
          <a:lstStyle/>
          <a:p>
            <a:pPr algn="ctr"/>
            <a:r>
              <a:rPr lang="en-US" sz="3200" b="1" dirty="0" smtClean="0"/>
              <a:t>Thomas E. Freese, PhD</a:t>
            </a:r>
          </a:p>
          <a:p>
            <a:pPr algn="ctr"/>
            <a:r>
              <a:rPr lang="en-US" sz="2400" b="1" dirty="0" smtClean="0">
                <a:solidFill>
                  <a:schemeClr val="tx1"/>
                </a:solidFill>
              </a:rPr>
              <a:t>Pacific Southwest Addiction Technology Transfer Center UCLA Integrated Substance Abuse Programs</a:t>
            </a:r>
          </a:p>
          <a:p>
            <a:pPr algn="ctr"/>
            <a:r>
              <a:rPr lang="en-US" sz="2400" b="1" dirty="0" err="1" smtClean="0">
                <a:solidFill>
                  <a:schemeClr val="tx1"/>
                </a:solidFill>
              </a:rPr>
              <a:t>Semel</a:t>
            </a:r>
            <a:r>
              <a:rPr lang="en-US" sz="2400" b="1" dirty="0" smtClean="0">
                <a:solidFill>
                  <a:schemeClr val="tx1"/>
                </a:solidFill>
              </a:rPr>
              <a:t> Institute of Neuroscience and Human Behavior</a:t>
            </a:r>
          </a:p>
          <a:p>
            <a:pPr algn="ctr"/>
            <a:r>
              <a:rPr lang="en-US" sz="2400" b="1" dirty="0" smtClean="0">
                <a:solidFill>
                  <a:schemeClr val="tx1"/>
                </a:solidFill>
              </a:rPr>
              <a:t>UCLA David Geffen School of Medicine</a:t>
            </a:r>
          </a:p>
          <a:p>
            <a:pPr algn="ctr"/>
            <a:endParaRPr lang="en-US" sz="2400" b="1"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64735" y="3978275"/>
            <a:ext cx="9144000" cy="1431925"/>
          </a:xfrm>
        </p:spPr>
        <p:txBody>
          <a:bodyPr/>
          <a:lstStyle/>
          <a:p>
            <a:r>
              <a:rPr lang="en-US" dirty="0" smtClean="0"/>
              <a:t>Methadone</a:t>
            </a:r>
            <a:endParaRPr lang="en-US" dirty="0"/>
          </a:p>
        </p:txBody>
      </p:sp>
      <p:pic>
        <p:nvPicPr>
          <p:cNvPr id="34818" name="Picture 2" descr="https://encrypted-tbn1.gstatic.com/images?q=tbn:ANd9GcRH8bjEz0jmkb53_4d9EFimqBUXU3KMnlcPiYRt6Y2UDWHesPY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81" y="609600"/>
            <a:ext cx="7320568" cy="4048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6939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altLang="en-US" smtClean="0"/>
              <a:t>Methadone Maintenance</a:t>
            </a:r>
          </a:p>
        </p:txBody>
      </p:sp>
      <p:sp>
        <p:nvSpPr>
          <p:cNvPr id="63491" name="Rectangle 3"/>
          <p:cNvSpPr>
            <a:spLocks noGrp="1" noChangeArrowheads="1"/>
          </p:cNvSpPr>
          <p:nvPr>
            <p:ph type="body" idx="1"/>
          </p:nvPr>
        </p:nvSpPr>
        <p:spPr>
          <a:xfrm>
            <a:off x="609600" y="1981200"/>
            <a:ext cx="8001000" cy="4114800"/>
          </a:xfrm>
        </p:spPr>
        <p:txBody>
          <a:bodyPr/>
          <a:lstStyle/>
          <a:p>
            <a:pPr eaLnBrk="1" hangingPunct="1">
              <a:defRPr/>
            </a:pPr>
            <a:r>
              <a:rPr lang="en-US" altLang="en-US" dirty="0" smtClean="0"/>
              <a:t>Evidence-based treatment using the medical model</a:t>
            </a:r>
          </a:p>
          <a:p>
            <a:pPr eaLnBrk="1" hangingPunct="1">
              <a:defRPr/>
            </a:pPr>
            <a:r>
              <a:rPr lang="en-US" altLang="en-US" dirty="0" smtClean="0"/>
              <a:t>Includes interdisciplinary care, mandated counseling</a:t>
            </a:r>
          </a:p>
          <a:p>
            <a:pPr eaLnBrk="1" hangingPunct="1">
              <a:defRPr/>
            </a:pPr>
            <a:r>
              <a:rPr lang="en-US" altLang="en-US" dirty="0" smtClean="0"/>
              <a:t>Includes behavioral interventions, testing</a:t>
            </a:r>
          </a:p>
          <a:p>
            <a:pPr eaLnBrk="1" hangingPunct="1">
              <a:defRPr/>
            </a:pPr>
            <a:r>
              <a:rPr lang="en-US" altLang="en-US" dirty="0" smtClean="0"/>
              <a:t>Includes diversion control plans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the nur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3"/>
          <p:cNvSpPr txBox="1">
            <a:spLocks noChangeArrowheads="1"/>
          </p:cNvSpPr>
          <p:nvPr/>
        </p:nvSpPr>
        <p:spPr bwMode="auto">
          <a:xfrm>
            <a:off x="1828800" y="6156325"/>
            <a:ext cx="6486525" cy="701675"/>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a:latin typeface="Times New Roman" pitchFamily="18" charset="0"/>
              </a:rPr>
              <a:t>	</a:t>
            </a:r>
            <a:r>
              <a:rPr lang="en-US" altLang="en-US" sz="4000">
                <a:latin typeface="Times New Roman" pitchFamily="18" charset="0"/>
              </a:rPr>
              <a:t>THE DOSING WINDOW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304800"/>
            <a:ext cx="9144000" cy="1431925"/>
          </a:xfrm>
          <a:effectLst>
            <a:outerShdw dist="28398" dir="20006097" algn="ctr" rotWithShape="0">
              <a:srgbClr val="FF33CC"/>
            </a:outerShdw>
          </a:effectLst>
        </p:spPr>
        <p:txBody>
          <a:bodyPr/>
          <a:lstStyle/>
          <a:p>
            <a:pPr eaLnBrk="1" hangingPunct="1">
              <a:defRPr/>
            </a:pPr>
            <a:r>
              <a:rPr lang="en-US" altLang="en-US" sz="4800" dirty="0" smtClean="0">
                <a:effectLst/>
              </a:rPr>
              <a:t>Treatment Outcome Data</a:t>
            </a:r>
            <a:endParaRPr lang="en-US" altLang="en-US" dirty="0" smtClean="0">
              <a:effectLst/>
            </a:endParaRPr>
          </a:p>
        </p:txBody>
      </p:sp>
      <p:sp>
        <p:nvSpPr>
          <p:cNvPr id="46083" name="Rectangle 3"/>
          <p:cNvSpPr>
            <a:spLocks noGrp="1" noChangeArrowheads="1"/>
          </p:cNvSpPr>
          <p:nvPr>
            <p:ph idx="1"/>
          </p:nvPr>
        </p:nvSpPr>
        <p:spPr>
          <a:xfrm>
            <a:off x="762000" y="1600200"/>
            <a:ext cx="7772400" cy="4114800"/>
          </a:xfrm>
        </p:spPr>
        <p:txBody>
          <a:bodyPr/>
          <a:lstStyle/>
          <a:p>
            <a:pPr eaLnBrk="1" hangingPunct="1">
              <a:defRPr/>
            </a:pPr>
            <a:r>
              <a:rPr lang="en-US" altLang="en-US" dirty="0" smtClean="0"/>
              <a:t>4-5 fold reduction in death rate</a:t>
            </a:r>
          </a:p>
          <a:p>
            <a:pPr eaLnBrk="1" hangingPunct="1">
              <a:defRPr/>
            </a:pPr>
            <a:r>
              <a:rPr lang="en-US" altLang="en-US" dirty="0" smtClean="0"/>
              <a:t>reduction of drug use</a:t>
            </a:r>
          </a:p>
          <a:p>
            <a:pPr eaLnBrk="1" hangingPunct="1">
              <a:defRPr/>
            </a:pPr>
            <a:r>
              <a:rPr lang="en-US" altLang="en-US" dirty="0" smtClean="0"/>
              <a:t>reduction of criminal activity</a:t>
            </a:r>
          </a:p>
          <a:p>
            <a:pPr eaLnBrk="1" hangingPunct="1">
              <a:defRPr/>
            </a:pPr>
            <a:r>
              <a:rPr lang="en-US" altLang="en-US" dirty="0" smtClean="0"/>
              <a:t>engagement in socially productive roles</a:t>
            </a:r>
          </a:p>
          <a:p>
            <a:pPr eaLnBrk="1" hangingPunct="1">
              <a:defRPr/>
            </a:pPr>
            <a:r>
              <a:rPr lang="en-US" altLang="en-US" dirty="0" smtClean="0"/>
              <a:t>reduced spread of HIV</a:t>
            </a:r>
          </a:p>
          <a:p>
            <a:pPr eaLnBrk="1" hangingPunct="1">
              <a:defRPr/>
            </a:pPr>
            <a:r>
              <a:rPr lang="en-US" altLang="en-US" dirty="0" smtClean="0"/>
              <a:t>excellent </a:t>
            </a:r>
            <a:r>
              <a:rPr lang="en-US" altLang="en-US" dirty="0" smtClean="0"/>
              <a:t>retention</a:t>
            </a:r>
          </a:p>
          <a:p>
            <a:pPr eaLnBrk="1" hangingPunct="1">
              <a:defRPr/>
            </a:pPr>
            <a:endParaRPr lang="en-US" altLang="en-US" dirty="0"/>
          </a:p>
          <a:p>
            <a:pPr eaLnBrk="1" hangingPunct="1">
              <a:defRPr/>
            </a:pPr>
            <a:endParaRPr lang="en-US" altLang="en-US" dirty="0" smtClean="0"/>
          </a:p>
          <a:p>
            <a:pPr eaLnBrk="1" hangingPunct="1">
              <a:buFont typeface="Wingdings" pitchFamily="2" charset="2"/>
              <a:buNone/>
              <a:defRPr/>
            </a:pPr>
            <a:r>
              <a:rPr lang="en-US" altLang="en-US" sz="2000" dirty="0" smtClean="0"/>
              <a:t>(see: Joseph et al, 2000, Mt. Sinai </a:t>
            </a:r>
            <a:r>
              <a:rPr lang="en-US" altLang="en-US" sz="2000" dirty="0" err="1" smtClean="0"/>
              <a:t>J.Med</a:t>
            </a:r>
            <a:r>
              <a:rPr lang="en-US" altLang="en-US" sz="2000" dirty="0" smtClean="0"/>
              <a:t>., vol67, # 5, 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190500"/>
            <a:ext cx="7772400" cy="1276350"/>
          </a:xfrm>
        </p:spPr>
        <p:txBody>
          <a:bodyPr lIns="92075" tIns="46038" rIns="92075" bIns="46038"/>
          <a:lstStyle/>
          <a:p>
            <a:pPr eaLnBrk="1" hangingPunct="1">
              <a:defRPr/>
            </a:pPr>
            <a:r>
              <a:rPr lang="en-US" altLang="en-US" sz="3200" smtClean="0"/>
              <a:t>Crime among 491 patients before and during MMT at 6 programs</a:t>
            </a:r>
          </a:p>
        </p:txBody>
      </p:sp>
      <p:graphicFrame>
        <p:nvGraphicFramePr>
          <p:cNvPr id="2" name="Object 3"/>
          <p:cNvGraphicFramePr>
            <a:graphicFrameLocks noGrp="1"/>
          </p:cNvGraphicFramePr>
          <p:nvPr>
            <p:ph type="chart" idx="1"/>
          </p:nvPr>
        </p:nvGraphicFramePr>
        <p:xfrm>
          <a:off x="527050" y="1736725"/>
          <a:ext cx="8089900" cy="4002088"/>
        </p:xfrm>
        <a:graphic>
          <a:graphicData uri="http://schemas.openxmlformats.org/drawingml/2006/chart">
            <c:chart xmlns:c="http://schemas.openxmlformats.org/drawingml/2006/chart" xmlns:r="http://schemas.openxmlformats.org/officeDocument/2006/relationships" r:id="rId2"/>
          </a:graphicData>
        </a:graphic>
      </p:graphicFrame>
      <p:sp>
        <p:nvSpPr>
          <p:cNvPr id="16388" name="Rectangle 4"/>
          <p:cNvSpPr>
            <a:spLocks noChangeArrowheads="1"/>
          </p:cNvSpPr>
          <p:nvPr/>
        </p:nvSpPr>
        <p:spPr bwMode="auto">
          <a:xfrm>
            <a:off x="330200" y="6351759"/>
            <a:ext cx="8432800" cy="277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altLang="en-US" sz="1200" dirty="0">
                <a:solidFill>
                  <a:srgbClr val="FFFF00"/>
                </a:solidFill>
                <a:latin typeface="Arial" charset="0"/>
              </a:rPr>
              <a:t>Adapted from Ball &amp; Ross - The Effectiveness of Methadone Maintenance Treatment, 1991</a:t>
            </a:r>
          </a:p>
        </p:txBody>
      </p:sp>
      <p:sp>
        <p:nvSpPr>
          <p:cNvPr id="16389" name="Rectangle 5"/>
          <p:cNvSpPr>
            <a:spLocks noChangeArrowheads="1"/>
          </p:cNvSpPr>
          <p:nvPr/>
        </p:nvSpPr>
        <p:spPr bwMode="auto">
          <a:xfrm rot="-5400000">
            <a:off x="-1813718" y="3267869"/>
            <a:ext cx="4895850" cy="32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b="1">
                <a:solidFill>
                  <a:srgbClr val="FFFF00"/>
                </a:solidFill>
                <a:latin typeface="Arial" charset="0"/>
              </a:rPr>
              <a:t>Crime Days Per Year</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457200"/>
            <a:ext cx="7772400" cy="762000"/>
          </a:xfrm>
        </p:spPr>
        <p:txBody>
          <a:bodyPr lIns="92075" tIns="46038" rIns="92075" bIns="46038"/>
          <a:lstStyle/>
          <a:p>
            <a:pPr eaLnBrk="1" hangingPunct="1">
              <a:defRPr/>
            </a:pPr>
            <a:r>
              <a:rPr lang="en-US" altLang="en-US" sz="3200" b="0" smtClean="0">
                <a:solidFill>
                  <a:srgbClr val="FDEC0F"/>
                </a:solidFill>
              </a:rPr>
              <a:t>HIV CONVERSION IN TREATMENT</a:t>
            </a:r>
          </a:p>
        </p:txBody>
      </p:sp>
      <p:graphicFrame>
        <p:nvGraphicFramePr>
          <p:cNvPr id="17411" name="Object 3"/>
          <p:cNvGraphicFramePr>
            <a:graphicFrameLocks/>
          </p:cNvGraphicFramePr>
          <p:nvPr/>
        </p:nvGraphicFramePr>
        <p:xfrm>
          <a:off x="53975" y="1450975"/>
          <a:ext cx="8766175" cy="4306888"/>
        </p:xfrm>
        <a:graphic>
          <a:graphicData uri="http://schemas.openxmlformats.org/presentationml/2006/ole">
            <mc:AlternateContent xmlns:mc="http://schemas.openxmlformats.org/markup-compatibility/2006">
              <mc:Choice xmlns:v="urn:schemas-microsoft-com:vml" Requires="v">
                <p:oleObj spid="_x0000_s17420" name="Chart" r:id="rId3" imgW="8763000" imgH="4305300" progId="MSGraph.Chart.8">
                  <p:embed followColorScheme="full"/>
                </p:oleObj>
              </mc:Choice>
              <mc:Fallback>
                <p:oleObj name="Chart" r:id="rId3" imgW="8763000" imgH="4305300" progId="MSGraph.Chart.8">
                  <p:embed followColorScheme="full"/>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 y="1450975"/>
                        <a:ext cx="8766175" cy="430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Rectangle 4"/>
          <p:cNvSpPr>
            <a:spLocks noChangeArrowheads="1"/>
          </p:cNvSpPr>
          <p:nvPr/>
        </p:nvSpPr>
        <p:spPr bwMode="auto">
          <a:xfrm>
            <a:off x="381000" y="5715000"/>
            <a:ext cx="8382000" cy="11701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b="1" dirty="0">
                <a:solidFill>
                  <a:srgbClr val="FFFF00"/>
                </a:solidFill>
                <a:latin typeface="Arial" charset="0"/>
              </a:rPr>
              <a:t>HIV infection rates by baseline treatment status. In treatment (IT) n=138, not in treatment (OT) </a:t>
            </a:r>
            <a:r>
              <a:rPr lang="en-US" altLang="en-US" b="1" dirty="0" smtClean="0">
                <a:solidFill>
                  <a:srgbClr val="FFFF00"/>
                </a:solidFill>
                <a:latin typeface="Arial" charset="0"/>
              </a:rPr>
              <a:t>n=88</a:t>
            </a:r>
          </a:p>
          <a:p>
            <a:pPr algn="ctr">
              <a:spcBef>
                <a:spcPct val="50000"/>
              </a:spcBef>
            </a:pPr>
            <a:r>
              <a:rPr lang="en-US" altLang="en-US" sz="1100" b="1" dirty="0">
                <a:solidFill>
                  <a:srgbClr val="FFFF00"/>
                </a:solidFill>
                <a:latin typeface="Arial" charset="0"/>
              </a:rPr>
              <a:t/>
            </a:r>
            <a:br>
              <a:rPr lang="en-US" altLang="en-US" sz="1100" b="1" dirty="0">
                <a:solidFill>
                  <a:srgbClr val="FFFF00"/>
                </a:solidFill>
                <a:latin typeface="Arial" charset="0"/>
              </a:rPr>
            </a:br>
            <a:r>
              <a:rPr lang="en-US" altLang="en-US" sz="1600" b="1" dirty="0">
                <a:solidFill>
                  <a:srgbClr val="FFFF00"/>
                </a:solidFill>
                <a:latin typeface="Arial" charset="0"/>
              </a:rPr>
              <a:t>Source: Metzger, D. et. al. J of AIDS 6:1993. p.1052</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Four questions patients ask:</a:t>
            </a:r>
          </a:p>
        </p:txBody>
      </p:sp>
      <p:sp>
        <p:nvSpPr>
          <p:cNvPr id="29699" name="Rectangle 3"/>
          <p:cNvSpPr>
            <a:spLocks noGrp="1" noChangeArrowheads="1"/>
          </p:cNvSpPr>
          <p:nvPr>
            <p:ph type="body" idx="1"/>
          </p:nvPr>
        </p:nvSpPr>
        <p:spPr/>
        <p:txBody>
          <a:bodyPr/>
          <a:lstStyle/>
          <a:p>
            <a:pPr eaLnBrk="1" hangingPunct="1">
              <a:defRPr/>
            </a:pPr>
            <a:r>
              <a:rPr lang="en-US" altLang="en-US" dirty="0" smtClean="0"/>
              <a:t>How is methadone better for me </a:t>
            </a:r>
            <a:r>
              <a:rPr lang="en-US" altLang="en-US" dirty="0" smtClean="0"/>
              <a:t/>
            </a:r>
            <a:br>
              <a:rPr lang="en-US" altLang="en-US" dirty="0" smtClean="0"/>
            </a:br>
            <a:r>
              <a:rPr lang="en-US" altLang="en-US" dirty="0" smtClean="0"/>
              <a:t>than </a:t>
            </a:r>
            <a:r>
              <a:rPr lang="en-US" altLang="en-US" dirty="0" smtClean="0"/>
              <a:t>heroin?</a:t>
            </a:r>
          </a:p>
          <a:p>
            <a:pPr eaLnBrk="1" hangingPunct="1">
              <a:defRPr/>
            </a:pPr>
            <a:r>
              <a:rPr lang="en-US" altLang="en-US" dirty="0" smtClean="0"/>
              <a:t>What is the right dose of methadone for me?</a:t>
            </a:r>
          </a:p>
          <a:p>
            <a:pPr eaLnBrk="1" hangingPunct="1">
              <a:defRPr/>
            </a:pPr>
            <a:r>
              <a:rPr lang="en-US" altLang="en-US" dirty="0" smtClean="0"/>
              <a:t>How long should I stay on methadone?</a:t>
            </a:r>
          </a:p>
          <a:p>
            <a:pPr eaLnBrk="1" hangingPunct="1">
              <a:defRPr/>
            </a:pPr>
            <a:r>
              <a:rPr lang="en-US" altLang="en-US" dirty="0" smtClean="0"/>
              <a:t>What are the side effects of methadone?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en-US" smtClean="0"/>
              <a:t>How is methadone better than heroin?</a:t>
            </a:r>
          </a:p>
        </p:txBody>
      </p:sp>
      <p:sp>
        <p:nvSpPr>
          <p:cNvPr id="31747" name="Rectangle 3"/>
          <p:cNvSpPr>
            <a:spLocks noGrp="1" noChangeArrowheads="1"/>
          </p:cNvSpPr>
          <p:nvPr>
            <p:ph type="body" idx="1"/>
          </p:nvPr>
        </p:nvSpPr>
        <p:spPr/>
        <p:txBody>
          <a:bodyPr/>
          <a:lstStyle/>
          <a:p>
            <a:pPr eaLnBrk="1" hangingPunct="1">
              <a:defRPr/>
            </a:pPr>
            <a:r>
              <a:rPr lang="en-US" altLang="en-US" smtClean="0"/>
              <a:t>Legal</a:t>
            </a:r>
          </a:p>
          <a:p>
            <a:pPr eaLnBrk="1" hangingPunct="1">
              <a:defRPr/>
            </a:pPr>
            <a:r>
              <a:rPr lang="en-US" altLang="en-US" smtClean="0"/>
              <a:t>Avoids needles</a:t>
            </a:r>
          </a:p>
          <a:p>
            <a:pPr eaLnBrk="1" hangingPunct="1">
              <a:defRPr/>
            </a:pPr>
            <a:r>
              <a:rPr lang="en-US" altLang="en-US" smtClean="0"/>
              <a:t>Known amount ingested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227013" y="6581775"/>
            <a:ext cx="861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endParaRPr lang="en-US" altLang="en-US" sz="1200">
              <a:solidFill>
                <a:srgbClr val="FFFF00"/>
              </a:solidFill>
              <a:latin typeface="Arial" charset="0"/>
            </a:endParaRPr>
          </a:p>
        </p:txBody>
      </p:sp>
      <p:sp>
        <p:nvSpPr>
          <p:cNvPr id="20483" name="Rectangle 3"/>
          <p:cNvSpPr>
            <a:spLocks noChangeArrowheads="1"/>
          </p:cNvSpPr>
          <p:nvPr/>
        </p:nvSpPr>
        <p:spPr bwMode="auto">
          <a:xfrm>
            <a:off x="1219200" y="1295400"/>
            <a:ext cx="6829425" cy="1358900"/>
          </a:xfrm>
          <a:prstGeom prst="rect">
            <a:avLst/>
          </a:prstGeom>
          <a:gradFill rotWithShape="0">
            <a:gsLst>
              <a:gs pos="0">
                <a:srgbClr val="FF3399"/>
              </a:gs>
              <a:gs pos="100000">
                <a:srgbClr val="FFFF00"/>
              </a:gs>
            </a:gsLst>
            <a:lin ang="5400000" scaled="1"/>
          </a:gradFill>
          <a:ln w="12700">
            <a:solidFill>
              <a:srgbClr val="0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20484" name="Rectangle 4"/>
          <p:cNvSpPr>
            <a:spLocks noChangeArrowheads="1"/>
          </p:cNvSpPr>
          <p:nvPr/>
        </p:nvSpPr>
        <p:spPr bwMode="auto">
          <a:xfrm>
            <a:off x="1219200" y="2667000"/>
            <a:ext cx="6829425" cy="1206500"/>
          </a:xfrm>
          <a:prstGeom prst="rect">
            <a:avLst/>
          </a:prstGeom>
          <a:gradFill rotWithShape="0">
            <a:gsLst>
              <a:gs pos="0">
                <a:srgbClr val="FFFF00"/>
              </a:gs>
              <a:gs pos="100000">
                <a:schemeClr val="hlink"/>
              </a:gs>
            </a:gsLst>
            <a:lin ang="5400000" scaled="1"/>
          </a:gra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20485" name="Rectangle 5"/>
          <p:cNvSpPr>
            <a:spLocks noChangeArrowheads="1"/>
          </p:cNvSpPr>
          <p:nvPr/>
        </p:nvSpPr>
        <p:spPr bwMode="auto">
          <a:xfrm>
            <a:off x="1219200" y="3886200"/>
            <a:ext cx="6829425" cy="1282700"/>
          </a:xfrm>
          <a:prstGeom prst="rect">
            <a:avLst/>
          </a:prstGeom>
          <a:gradFill rotWithShape="0">
            <a:gsLst>
              <a:gs pos="0">
                <a:schemeClr val="hlink"/>
              </a:gs>
              <a:gs pos="100000">
                <a:schemeClr val="bg1"/>
              </a:gs>
            </a:gsLst>
            <a:lin ang="5400000" scaled="1"/>
          </a:gra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20486" name="Rectangle 6"/>
          <p:cNvSpPr>
            <a:spLocks noChangeArrowheads="1"/>
          </p:cNvSpPr>
          <p:nvPr/>
        </p:nvSpPr>
        <p:spPr bwMode="auto">
          <a:xfrm rot="-5400000">
            <a:off x="-800100" y="3184525"/>
            <a:ext cx="3429000" cy="40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400" b="1">
                <a:solidFill>
                  <a:srgbClr val="FFFF00"/>
                </a:solidFill>
                <a:latin typeface="Arial" charset="0"/>
              </a:rPr>
              <a:t>Dose Response</a:t>
            </a:r>
          </a:p>
        </p:txBody>
      </p:sp>
      <p:sp>
        <p:nvSpPr>
          <p:cNvPr id="20487" name="Rectangle 7"/>
          <p:cNvSpPr>
            <a:spLocks noChangeArrowheads="1"/>
          </p:cNvSpPr>
          <p:nvPr/>
        </p:nvSpPr>
        <p:spPr bwMode="auto">
          <a:xfrm>
            <a:off x="2268538" y="5257800"/>
            <a:ext cx="39290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400" b="1">
                <a:solidFill>
                  <a:srgbClr val="FFFF00"/>
                </a:solidFill>
                <a:latin typeface="Arial" charset="0"/>
              </a:rPr>
              <a:t>Time</a:t>
            </a:r>
          </a:p>
        </p:txBody>
      </p:sp>
      <p:sp>
        <p:nvSpPr>
          <p:cNvPr id="20488" name="Line 8"/>
          <p:cNvSpPr>
            <a:spLocks noChangeShapeType="1"/>
          </p:cNvSpPr>
          <p:nvPr/>
        </p:nvSpPr>
        <p:spPr bwMode="auto">
          <a:xfrm>
            <a:off x="576263" y="2362200"/>
            <a:ext cx="0" cy="2133600"/>
          </a:xfrm>
          <a:prstGeom prst="line">
            <a:avLst/>
          </a:prstGeom>
          <a:noFill/>
          <a:ln w="57150">
            <a:solidFill>
              <a:srgbClr val="FFFF00"/>
            </a:solidFill>
            <a:round/>
            <a:headEnd type="stealth" w="med" len="lg"/>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9"/>
          <p:cNvSpPr>
            <a:spLocks noChangeShapeType="1"/>
          </p:cNvSpPr>
          <p:nvPr/>
        </p:nvSpPr>
        <p:spPr bwMode="auto">
          <a:xfrm>
            <a:off x="3487738" y="5867400"/>
            <a:ext cx="1693862" cy="0"/>
          </a:xfrm>
          <a:prstGeom prst="line">
            <a:avLst/>
          </a:prstGeom>
          <a:noFill/>
          <a:ln w="57150">
            <a:solidFill>
              <a:srgbClr val="FFFF00"/>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0" name="Rectangle 10"/>
          <p:cNvSpPr>
            <a:spLocks noChangeArrowheads="1"/>
          </p:cNvSpPr>
          <p:nvPr/>
        </p:nvSpPr>
        <p:spPr bwMode="auto">
          <a:xfrm>
            <a:off x="1455738" y="1524000"/>
            <a:ext cx="237172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Aft>
                <a:spcPct val="15000"/>
              </a:spcAft>
            </a:pPr>
            <a:r>
              <a:rPr lang="en-US" altLang="en-US" sz="2400">
                <a:solidFill>
                  <a:schemeClr val="bg1"/>
                </a:solidFill>
                <a:latin typeface="Arial" charset="0"/>
              </a:rPr>
              <a:t>“</a:t>
            </a:r>
            <a:r>
              <a:rPr lang="en-US" altLang="en-US" sz="2400" b="1">
                <a:solidFill>
                  <a:schemeClr val="bg1"/>
                </a:solidFill>
                <a:latin typeface="Arial" charset="0"/>
              </a:rPr>
              <a:t>Loaded”</a:t>
            </a:r>
          </a:p>
          <a:p>
            <a:pPr>
              <a:spcAft>
                <a:spcPct val="15000"/>
              </a:spcAft>
            </a:pPr>
            <a:r>
              <a:rPr lang="en-US" altLang="en-US" sz="2400" b="1">
                <a:solidFill>
                  <a:schemeClr val="bg1"/>
                </a:solidFill>
                <a:latin typeface="Arial" charset="0"/>
              </a:rPr>
              <a:t>      “High”</a:t>
            </a:r>
          </a:p>
        </p:txBody>
      </p:sp>
      <p:sp>
        <p:nvSpPr>
          <p:cNvPr id="20491" name="Rectangle 11"/>
          <p:cNvSpPr>
            <a:spLocks noChangeArrowheads="1"/>
          </p:cNvSpPr>
          <p:nvPr/>
        </p:nvSpPr>
        <p:spPr bwMode="auto">
          <a:xfrm>
            <a:off x="3149600" y="3124200"/>
            <a:ext cx="2844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sz="2400" b="1">
                <a:solidFill>
                  <a:schemeClr val="bg1"/>
                </a:solidFill>
                <a:latin typeface="Arial" charset="0"/>
              </a:rPr>
              <a:t>Normal Range</a:t>
            </a:r>
            <a:br>
              <a:rPr lang="en-US" altLang="en-US" sz="2400" b="1">
                <a:solidFill>
                  <a:schemeClr val="bg1"/>
                </a:solidFill>
                <a:latin typeface="Arial" charset="0"/>
              </a:rPr>
            </a:br>
            <a:r>
              <a:rPr lang="en-US" altLang="en-US" sz="2400" b="1">
                <a:solidFill>
                  <a:schemeClr val="bg1"/>
                </a:solidFill>
                <a:latin typeface="Arial" charset="0"/>
              </a:rPr>
              <a:t>“Comfort Zone”</a:t>
            </a:r>
          </a:p>
        </p:txBody>
      </p:sp>
      <p:sp>
        <p:nvSpPr>
          <p:cNvPr id="20492" name="Rectangle 12"/>
          <p:cNvSpPr>
            <a:spLocks noChangeArrowheads="1"/>
          </p:cNvSpPr>
          <p:nvPr/>
        </p:nvSpPr>
        <p:spPr bwMode="auto">
          <a:xfrm>
            <a:off x="5418138" y="4191000"/>
            <a:ext cx="1490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400" b="1">
                <a:solidFill>
                  <a:schemeClr val="bg1"/>
                </a:solidFill>
                <a:latin typeface="Arial" charset="0"/>
              </a:rPr>
              <a:t>“Sick”</a:t>
            </a:r>
          </a:p>
        </p:txBody>
      </p:sp>
      <p:sp>
        <p:nvSpPr>
          <p:cNvPr id="20493" name="Rectangle 13"/>
          <p:cNvSpPr>
            <a:spLocks noChangeArrowheads="1"/>
          </p:cNvSpPr>
          <p:nvPr/>
        </p:nvSpPr>
        <p:spPr bwMode="auto">
          <a:xfrm>
            <a:off x="1252538" y="304800"/>
            <a:ext cx="67738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400" b="1">
                <a:solidFill>
                  <a:srgbClr val="FDEC0F"/>
                </a:solidFill>
                <a:latin typeface="Arial" charset="0"/>
              </a:rPr>
              <a:t>Methadone Simulated 24 Hr. Dose/Response</a:t>
            </a:r>
            <a:br>
              <a:rPr lang="en-US" altLang="en-US" sz="2400" b="1">
                <a:solidFill>
                  <a:srgbClr val="FDEC0F"/>
                </a:solidFill>
                <a:latin typeface="Arial" charset="0"/>
              </a:rPr>
            </a:br>
            <a:r>
              <a:rPr lang="en-US" altLang="en-US" sz="2400" b="1">
                <a:solidFill>
                  <a:srgbClr val="FDEC0F"/>
                </a:solidFill>
                <a:latin typeface="Arial" charset="0"/>
              </a:rPr>
              <a:t>At steady-state in tolerant patient</a:t>
            </a:r>
          </a:p>
        </p:txBody>
      </p:sp>
      <p:sp>
        <p:nvSpPr>
          <p:cNvPr id="32782" name="Line 14"/>
          <p:cNvSpPr>
            <a:spLocks noChangeShapeType="1"/>
          </p:cNvSpPr>
          <p:nvPr/>
        </p:nvSpPr>
        <p:spPr bwMode="auto">
          <a:xfrm flipV="1">
            <a:off x="1252538" y="1752600"/>
            <a:ext cx="0" cy="3429000"/>
          </a:xfrm>
          <a:prstGeom prst="line">
            <a:avLst/>
          </a:prstGeom>
          <a:noFill/>
          <a:ln w="76200">
            <a:solidFill>
              <a:srgbClr val="000066"/>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83" name="Arc 15"/>
          <p:cNvSpPr>
            <a:spLocks/>
          </p:cNvSpPr>
          <p:nvPr/>
        </p:nvSpPr>
        <p:spPr bwMode="auto">
          <a:xfrm>
            <a:off x="1295400" y="1828800"/>
            <a:ext cx="6638925" cy="3429000"/>
          </a:xfrm>
          <a:custGeom>
            <a:avLst/>
            <a:gdLst>
              <a:gd name="T0" fmla="*/ 6638925 w 21600"/>
              <a:gd name="T1" fmla="*/ 3429000 h 21600"/>
              <a:gd name="T2" fmla="*/ 0 w 21600"/>
              <a:gd name="T3" fmla="*/ 0 h 21600"/>
              <a:gd name="T4" fmla="*/ 6638925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lnTo>
                  <a:pt x="21600" y="21600"/>
                </a:lnTo>
                <a:close/>
              </a:path>
            </a:pathLst>
          </a:custGeom>
          <a:noFill/>
          <a:ln w="50800" cap="rnd">
            <a:solidFill>
              <a:srgbClr val="000066"/>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96" name="Rectangle 16"/>
          <p:cNvSpPr>
            <a:spLocks noChangeArrowheads="1"/>
          </p:cNvSpPr>
          <p:nvPr/>
        </p:nvSpPr>
        <p:spPr bwMode="auto">
          <a:xfrm>
            <a:off x="1185863" y="5410200"/>
            <a:ext cx="87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sz="2400">
                <a:solidFill>
                  <a:srgbClr val="FFFF00"/>
                </a:solidFill>
                <a:latin typeface="Arial" charset="0"/>
              </a:rPr>
              <a:t>0 hrs.</a:t>
            </a:r>
          </a:p>
        </p:txBody>
      </p:sp>
      <p:sp>
        <p:nvSpPr>
          <p:cNvPr id="20497" name="Rectangle 17"/>
          <p:cNvSpPr>
            <a:spLocks noChangeArrowheads="1"/>
          </p:cNvSpPr>
          <p:nvPr/>
        </p:nvSpPr>
        <p:spPr bwMode="auto">
          <a:xfrm>
            <a:off x="7485063" y="5410200"/>
            <a:ext cx="1082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sz="2400">
                <a:solidFill>
                  <a:srgbClr val="FFFF00"/>
                </a:solidFill>
                <a:latin typeface="Arial" charset="0"/>
              </a:rPr>
              <a:t>24 hrs.</a:t>
            </a:r>
          </a:p>
        </p:txBody>
      </p:sp>
      <p:sp>
        <p:nvSpPr>
          <p:cNvPr id="20498" name="Rectangle 18"/>
          <p:cNvSpPr>
            <a:spLocks noChangeArrowheads="1"/>
          </p:cNvSpPr>
          <p:nvPr/>
        </p:nvSpPr>
        <p:spPr bwMode="auto">
          <a:xfrm>
            <a:off x="4572000" y="2286000"/>
            <a:ext cx="3662363"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sz="2200">
                <a:solidFill>
                  <a:srgbClr val="990099"/>
                </a:solidFill>
                <a:latin typeface="Times New Roman" pitchFamily="18" charset="0"/>
              </a:rPr>
              <a:t>“</a:t>
            </a:r>
            <a:r>
              <a:rPr lang="en-US" altLang="en-US" sz="2200" b="1">
                <a:solidFill>
                  <a:srgbClr val="990099"/>
                </a:solidFill>
                <a:latin typeface="Times New Roman" pitchFamily="18" charset="0"/>
              </a:rPr>
              <a:t>Abnormal Normality</a:t>
            </a:r>
            <a:r>
              <a:rPr lang="en-US" altLang="en-US" sz="2200">
                <a:solidFill>
                  <a:srgbClr val="990099"/>
                </a:solidFill>
                <a:latin typeface="Times New Roman" pitchFamily="18" charset="0"/>
              </a:rPr>
              <a:t>”</a:t>
            </a:r>
          </a:p>
        </p:txBody>
      </p:sp>
      <p:sp>
        <p:nvSpPr>
          <p:cNvPr id="20499" name="Rectangle 19"/>
          <p:cNvSpPr>
            <a:spLocks noChangeArrowheads="1"/>
          </p:cNvSpPr>
          <p:nvPr/>
        </p:nvSpPr>
        <p:spPr bwMode="auto">
          <a:xfrm>
            <a:off x="4572000" y="2286000"/>
            <a:ext cx="2516188" cy="401638"/>
          </a:xfrm>
          <a:prstGeom prst="rect">
            <a:avLst/>
          </a:prstGeom>
          <a:noFill/>
          <a:ln w="50800">
            <a:solidFill>
              <a:srgbClr val="99009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endParaRPr lang="en-US" altLang="en-US"/>
          </a:p>
        </p:txBody>
      </p:sp>
      <p:sp>
        <p:nvSpPr>
          <p:cNvPr id="20500" name="Rectangle 20"/>
          <p:cNvSpPr>
            <a:spLocks noChangeArrowheads="1"/>
          </p:cNvSpPr>
          <p:nvPr/>
        </p:nvSpPr>
        <p:spPr bwMode="auto">
          <a:xfrm>
            <a:off x="3586163" y="3890963"/>
            <a:ext cx="2235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400" b="1">
                <a:solidFill>
                  <a:schemeClr val="bg1"/>
                </a:solidFill>
                <a:latin typeface="Arial" charset="0"/>
              </a:rPr>
              <a:t>Subjective w/d</a:t>
            </a:r>
          </a:p>
        </p:txBody>
      </p:sp>
      <p:sp>
        <p:nvSpPr>
          <p:cNvPr id="20501" name="Rectangle 21"/>
          <p:cNvSpPr>
            <a:spLocks noChangeArrowheads="1"/>
          </p:cNvSpPr>
          <p:nvPr/>
        </p:nvSpPr>
        <p:spPr bwMode="auto">
          <a:xfrm>
            <a:off x="6096000" y="4533900"/>
            <a:ext cx="2878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sz="2400" b="1">
                <a:solidFill>
                  <a:schemeClr val="bg1"/>
                </a:solidFill>
                <a:latin typeface="Arial" charset="0"/>
              </a:rPr>
              <a:t>Objective w/d</a:t>
            </a:r>
            <a:r>
              <a:rPr lang="en-US" altLang="en-US" sz="2400" b="1">
                <a:solidFill>
                  <a:schemeClr val="tx2"/>
                </a:solidFill>
                <a:latin typeface="Arial" charset="0"/>
              </a:rPr>
              <a:t> </a:t>
            </a:r>
          </a:p>
        </p:txBody>
      </p:sp>
      <p:sp>
        <p:nvSpPr>
          <p:cNvPr id="32791" name="Freeform 23"/>
          <p:cNvSpPr>
            <a:spLocks/>
          </p:cNvSpPr>
          <p:nvPr/>
        </p:nvSpPr>
        <p:spPr bwMode="auto">
          <a:xfrm>
            <a:off x="1287463" y="2794000"/>
            <a:ext cx="6705600" cy="939800"/>
          </a:xfrm>
          <a:custGeom>
            <a:avLst/>
            <a:gdLst>
              <a:gd name="T0" fmla="*/ 0 w 4752"/>
              <a:gd name="T1" fmla="*/ 939800 h 592"/>
              <a:gd name="T2" fmla="*/ 812800 w 4752"/>
              <a:gd name="T3" fmla="*/ 101600 h 592"/>
              <a:gd name="T4" fmla="*/ 4064000 w 4752"/>
              <a:gd name="T5" fmla="*/ 330200 h 592"/>
              <a:gd name="T6" fmla="*/ 6705600 w 4752"/>
              <a:gd name="T7" fmla="*/ 939800 h 59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752" h="592">
                <a:moveTo>
                  <a:pt x="0" y="592"/>
                </a:moveTo>
                <a:cubicBezTo>
                  <a:pt x="48" y="360"/>
                  <a:pt x="96" y="128"/>
                  <a:pt x="576" y="64"/>
                </a:cubicBezTo>
                <a:cubicBezTo>
                  <a:pt x="1056" y="0"/>
                  <a:pt x="2184" y="120"/>
                  <a:pt x="2880" y="208"/>
                </a:cubicBezTo>
                <a:cubicBezTo>
                  <a:pt x="3576" y="296"/>
                  <a:pt x="4164" y="444"/>
                  <a:pt x="4752" y="592"/>
                </a:cubicBezTo>
              </a:path>
            </a:pathLst>
          </a:custGeom>
          <a:noFill/>
          <a:ln w="76200" cap="flat" cmpd="sng">
            <a:solidFill>
              <a:srgbClr val="FF33CC"/>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82"/>
                                        </p:tgtEl>
                                        <p:attrNameLst>
                                          <p:attrName>style.visibility</p:attrName>
                                        </p:attrNameLst>
                                      </p:cBhvr>
                                      <p:to>
                                        <p:strVal val="visible"/>
                                      </p:to>
                                    </p:set>
                                    <p:anim calcmode="lin" valueType="num">
                                      <p:cBhvr additive="base">
                                        <p:cTn id="7" dur="500" fill="hold"/>
                                        <p:tgtEl>
                                          <p:spTgt spid="32782"/>
                                        </p:tgtEl>
                                        <p:attrNameLst>
                                          <p:attrName>ppt_x</p:attrName>
                                        </p:attrNameLst>
                                      </p:cBhvr>
                                      <p:tavLst>
                                        <p:tav tm="0">
                                          <p:val>
                                            <p:strVal val="0-#ppt_w/2"/>
                                          </p:val>
                                        </p:tav>
                                        <p:tav tm="100000">
                                          <p:val>
                                            <p:strVal val="#ppt_x"/>
                                          </p:val>
                                        </p:tav>
                                      </p:tavLst>
                                    </p:anim>
                                    <p:anim calcmode="lin" valueType="num">
                                      <p:cBhvr additive="base">
                                        <p:cTn id="8" dur="500" fill="hold"/>
                                        <p:tgtEl>
                                          <p:spTgt spid="327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83"/>
                                        </p:tgtEl>
                                        <p:attrNameLst>
                                          <p:attrName>style.visibility</p:attrName>
                                        </p:attrNameLst>
                                      </p:cBhvr>
                                      <p:to>
                                        <p:strVal val="visible"/>
                                      </p:to>
                                    </p:set>
                                    <p:anim calcmode="lin" valueType="num">
                                      <p:cBhvr additive="base">
                                        <p:cTn id="13" dur="500" fill="hold"/>
                                        <p:tgtEl>
                                          <p:spTgt spid="32783"/>
                                        </p:tgtEl>
                                        <p:attrNameLst>
                                          <p:attrName>ppt_x</p:attrName>
                                        </p:attrNameLst>
                                      </p:cBhvr>
                                      <p:tavLst>
                                        <p:tav tm="0">
                                          <p:val>
                                            <p:strVal val="0-#ppt_w/2"/>
                                          </p:val>
                                        </p:tav>
                                        <p:tav tm="100000">
                                          <p:val>
                                            <p:strVal val="#ppt_x"/>
                                          </p:val>
                                        </p:tav>
                                      </p:tavLst>
                                    </p:anim>
                                    <p:anim calcmode="lin" valueType="num">
                                      <p:cBhvr additive="base">
                                        <p:cTn id="14" dur="500" fill="hold"/>
                                        <p:tgtEl>
                                          <p:spTgt spid="327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91"/>
                                        </p:tgtEl>
                                        <p:attrNameLst>
                                          <p:attrName>style.visibility</p:attrName>
                                        </p:attrNameLst>
                                      </p:cBhvr>
                                      <p:to>
                                        <p:strVal val="visible"/>
                                      </p:to>
                                    </p:set>
                                    <p:anim calcmode="lin" valueType="num">
                                      <p:cBhvr additive="base">
                                        <p:cTn id="19" dur="500" fill="hold"/>
                                        <p:tgtEl>
                                          <p:spTgt spid="32791"/>
                                        </p:tgtEl>
                                        <p:attrNameLst>
                                          <p:attrName>ppt_x</p:attrName>
                                        </p:attrNameLst>
                                      </p:cBhvr>
                                      <p:tavLst>
                                        <p:tav tm="0">
                                          <p:val>
                                            <p:strVal val="0-#ppt_w/2"/>
                                          </p:val>
                                        </p:tav>
                                        <p:tav tm="100000">
                                          <p:val>
                                            <p:strVal val="#ppt_x"/>
                                          </p:val>
                                        </p:tav>
                                      </p:tavLst>
                                    </p:anim>
                                    <p:anim calcmode="lin" valueType="num">
                                      <p:cBhvr additive="base">
                                        <p:cTn id="20" dur="500" fill="hold"/>
                                        <p:tgtEl>
                                          <p:spTgt spid="327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2" grpId="0" animBg="1"/>
      <p:bldP spid="32783" grpId="0" animBg="1"/>
      <p:bldP spid="3279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09600"/>
            <a:ext cx="9144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eaLnBrk="1" hangingPunct="1"/>
            <a:r>
              <a:rPr lang="en-US" altLang="en-US" sz="4400" dirty="0">
                <a:solidFill>
                  <a:schemeClr val="tx2"/>
                </a:solidFill>
                <a:ea typeface="Tahoma" panose="020B0604030504040204" pitchFamily="34" charset="0"/>
                <a:cs typeface="Tahoma" panose="020B0604030504040204" pitchFamily="34" charset="0"/>
              </a:rPr>
              <a:t>How is methadone better </a:t>
            </a:r>
            <a:r>
              <a:rPr lang="en-US" altLang="en-US" sz="4400" dirty="0" smtClean="0">
                <a:solidFill>
                  <a:schemeClr val="tx2"/>
                </a:solidFill>
                <a:ea typeface="Tahoma" panose="020B0604030504040204" pitchFamily="34" charset="0"/>
                <a:cs typeface="Tahoma" panose="020B0604030504040204" pitchFamily="34" charset="0"/>
              </a:rPr>
              <a:t/>
            </a:r>
            <a:br>
              <a:rPr lang="en-US" altLang="en-US" sz="4400" dirty="0" smtClean="0">
                <a:solidFill>
                  <a:schemeClr val="tx2"/>
                </a:solidFill>
                <a:ea typeface="Tahoma" panose="020B0604030504040204" pitchFamily="34" charset="0"/>
                <a:cs typeface="Tahoma" panose="020B0604030504040204" pitchFamily="34" charset="0"/>
              </a:rPr>
            </a:br>
            <a:r>
              <a:rPr lang="en-US" altLang="en-US" sz="4400" dirty="0" smtClean="0">
                <a:solidFill>
                  <a:schemeClr val="tx2"/>
                </a:solidFill>
                <a:ea typeface="Tahoma" panose="020B0604030504040204" pitchFamily="34" charset="0"/>
                <a:cs typeface="Tahoma" panose="020B0604030504040204" pitchFamily="34" charset="0"/>
              </a:rPr>
              <a:t>than </a:t>
            </a:r>
            <a:r>
              <a:rPr lang="en-US" altLang="en-US" sz="4400" dirty="0">
                <a:solidFill>
                  <a:schemeClr val="tx2"/>
                </a:solidFill>
                <a:ea typeface="Tahoma" panose="020B0604030504040204" pitchFamily="34" charset="0"/>
                <a:cs typeface="Tahoma" panose="020B0604030504040204" pitchFamily="34" charset="0"/>
              </a:rPr>
              <a:t>heroin?</a:t>
            </a:r>
          </a:p>
        </p:txBody>
      </p:sp>
      <p:sp>
        <p:nvSpPr>
          <p:cNvPr id="21507" name="Rectangle 3"/>
          <p:cNvSpPr>
            <a:spLocks noChangeArrowheads="1"/>
          </p:cNvSpPr>
          <p:nvPr/>
        </p:nvSpPr>
        <p:spPr bwMode="auto">
          <a:xfrm>
            <a:off x="685800" y="1981200"/>
            <a:ext cx="8153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itchFamily="2" charset="2"/>
              <a:buChar char="n"/>
              <a:defRPr sz="3200">
                <a:solidFill>
                  <a:schemeClr val="tx1"/>
                </a:solidFill>
                <a:latin typeface="Tahoma" pitchFamily="34" charset="0"/>
                <a:cs typeface="Arial" charset="0"/>
              </a:defRPr>
            </a:lvl1pPr>
            <a:lvl2pPr marL="742950" indent="-285750">
              <a:spcBef>
                <a:spcPct val="20000"/>
              </a:spcBef>
              <a:buClr>
                <a:schemeClr val="tx1"/>
              </a:buClr>
              <a:buChar char="–"/>
              <a:defRPr sz="2800">
                <a:solidFill>
                  <a:schemeClr val="tx1"/>
                </a:solidFill>
                <a:latin typeface="Tahoma" pitchFamily="34" charset="0"/>
                <a:cs typeface="Arial" charset="0"/>
              </a:defRPr>
            </a:lvl2pPr>
            <a:lvl3pPr marL="1143000" indent="-228600">
              <a:spcBef>
                <a:spcPct val="20000"/>
              </a:spcBef>
              <a:buClr>
                <a:schemeClr val="hlink"/>
              </a:buClr>
              <a:buSzPct val="70000"/>
              <a:buFont typeface="Wingdings" pitchFamily="2" charset="2"/>
              <a:buChar char="n"/>
              <a:defRPr sz="2400">
                <a:solidFill>
                  <a:schemeClr val="tx1"/>
                </a:solidFill>
                <a:latin typeface="Tahoma" pitchFamily="34" charset="0"/>
                <a:cs typeface="Arial" charset="0"/>
              </a:defRPr>
            </a:lvl3pPr>
            <a:lvl4pPr marL="1600200" indent="-228600">
              <a:spcBef>
                <a:spcPct val="20000"/>
              </a:spcBef>
              <a:buClr>
                <a:schemeClr val="tx1"/>
              </a:buClr>
              <a:buChar char="–"/>
              <a:defRPr sz="2000">
                <a:solidFill>
                  <a:schemeClr val="tx1"/>
                </a:solidFill>
                <a:latin typeface="Tahoma" pitchFamily="34" charset="0"/>
                <a:cs typeface="Arial" charset="0"/>
              </a:defRPr>
            </a:lvl4pPr>
            <a:lvl5pPr marL="2057400" indent="-228600">
              <a:spcBef>
                <a:spcPct val="20000"/>
              </a:spcBef>
              <a:buClr>
                <a:schemeClr val="hlink"/>
              </a:buClr>
              <a:buSzPct val="70000"/>
              <a:buFont typeface="Wingdings" pitchFamily="2" charset="2"/>
              <a:buChar char="n"/>
              <a:defRPr sz="2000">
                <a:solidFill>
                  <a:schemeClr val="tx1"/>
                </a:solidFill>
                <a:latin typeface="Tahoma" pitchFamily="34" charset="0"/>
                <a:cs typeface="Arial" charset="0"/>
              </a:defRPr>
            </a:lvl5pPr>
            <a:lvl6pPr marL="25146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cs typeface="Arial" charset="0"/>
              </a:defRPr>
            </a:lvl6pPr>
            <a:lvl7pPr marL="29718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cs typeface="Arial" charset="0"/>
              </a:defRPr>
            </a:lvl7pPr>
            <a:lvl8pPr marL="34290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cs typeface="Arial" charset="0"/>
              </a:defRPr>
            </a:lvl8pPr>
            <a:lvl9pPr marL="3886200" indent="-228600" eaLnBrk="0" fontAlgn="base" hangingPunct="0">
              <a:spcBef>
                <a:spcPct val="20000"/>
              </a:spcBef>
              <a:spcAft>
                <a:spcPct val="0"/>
              </a:spcAft>
              <a:buClr>
                <a:schemeClr val="hlink"/>
              </a:buClr>
              <a:buSzPct val="70000"/>
              <a:buFont typeface="Wingdings" pitchFamily="2" charset="2"/>
              <a:buChar char="n"/>
              <a:defRPr sz="2000">
                <a:solidFill>
                  <a:schemeClr val="tx1"/>
                </a:solidFill>
                <a:latin typeface="Tahoma" pitchFamily="34" charset="0"/>
                <a:cs typeface="Arial" charset="0"/>
              </a:defRPr>
            </a:lvl9pPr>
          </a:lstStyle>
          <a:p>
            <a:pPr eaLnBrk="1" hangingPunct="1">
              <a:buClrTx/>
              <a:buSzTx/>
              <a:buFontTx/>
              <a:buChar char="•"/>
            </a:pPr>
            <a:r>
              <a:rPr lang="en-US" altLang="en-US" dirty="0">
                <a:ea typeface="Tahoma" panose="020B0604030504040204" pitchFamily="34" charset="0"/>
                <a:cs typeface="Tahoma" panose="020B0604030504040204" pitchFamily="34" charset="0"/>
              </a:rPr>
              <a:t>Legal</a:t>
            </a:r>
          </a:p>
          <a:p>
            <a:pPr eaLnBrk="1" hangingPunct="1">
              <a:buClrTx/>
              <a:buSzTx/>
              <a:buFontTx/>
              <a:buChar char="•"/>
            </a:pPr>
            <a:r>
              <a:rPr lang="en-US" altLang="en-US" dirty="0">
                <a:ea typeface="Tahoma" panose="020B0604030504040204" pitchFamily="34" charset="0"/>
                <a:cs typeface="Tahoma" panose="020B0604030504040204" pitchFamily="34" charset="0"/>
              </a:rPr>
              <a:t>Avoids needles</a:t>
            </a:r>
          </a:p>
          <a:p>
            <a:pPr eaLnBrk="1" hangingPunct="1">
              <a:buClrTx/>
              <a:buSzTx/>
              <a:buFontTx/>
              <a:buChar char="•"/>
            </a:pPr>
            <a:r>
              <a:rPr lang="en-US" altLang="en-US" dirty="0">
                <a:ea typeface="Tahoma" panose="020B0604030504040204" pitchFamily="34" charset="0"/>
                <a:cs typeface="Tahoma" panose="020B0604030504040204" pitchFamily="34" charset="0"/>
              </a:rPr>
              <a:t>Known amount ingested</a:t>
            </a:r>
          </a:p>
          <a:p>
            <a:pPr eaLnBrk="1" hangingPunct="1">
              <a:buClrTx/>
              <a:buSzTx/>
              <a:buFontTx/>
              <a:buChar char="•"/>
            </a:pPr>
            <a:r>
              <a:rPr lang="en-US" altLang="en-US" dirty="0">
                <a:ea typeface="Tahoma" panose="020B0604030504040204" pitchFamily="34" charset="0"/>
                <a:cs typeface="Tahoma" panose="020B0604030504040204" pitchFamily="34" charset="0"/>
              </a:rPr>
              <a:t>Slow onset: no “rush” </a:t>
            </a:r>
          </a:p>
          <a:p>
            <a:pPr eaLnBrk="1" hangingPunct="1">
              <a:buClrTx/>
              <a:buSzTx/>
              <a:buFontTx/>
              <a:buChar char="•"/>
            </a:pPr>
            <a:r>
              <a:rPr lang="en-US" altLang="en-US" dirty="0">
                <a:ea typeface="Tahoma" panose="020B0604030504040204" pitchFamily="34" charset="0"/>
                <a:cs typeface="Tahoma" panose="020B0604030504040204" pitchFamily="34" charset="0"/>
              </a:rPr>
              <a:t>Long acting: can maintain “comfort” or  normal brain function</a:t>
            </a:r>
          </a:p>
          <a:p>
            <a:pPr eaLnBrk="1" hangingPunct="1">
              <a:buClrTx/>
              <a:buSzTx/>
              <a:buFontTx/>
              <a:buChar char="•"/>
            </a:pPr>
            <a:r>
              <a:rPr lang="en-US" altLang="en-US" dirty="0">
                <a:ea typeface="Tahoma" panose="020B0604030504040204" pitchFamily="34" charset="0"/>
                <a:cs typeface="Tahoma" panose="020B0604030504040204" pitchFamily="34" charset="0"/>
              </a:rPr>
              <a:t>Stabilized physiology, hormones, tolerance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677863" y="1676400"/>
            <a:ext cx="7788275" cy="4648200"/>
          </a:xfrm>
        </p:spPr>
        <p:txBody>
          <a:bodyPr/>
          <a:lstStyle/>
          <a:p>
            <a:pPr marL="57150" indent="6350" eaLnBrk="1" hangingPunct="1">
              <a:spcBef>
                <a:spcPct val="25000"/>
              </a:spcBef>
              <a:buFont typeface="Wingdings" pitchFamily="2" charset="2"/>
              <a:buNone/>
              <a:defRPr/>
            </a:pPr>
            <a:r>
              <a:rPr lang="en-US" altLang="en-US" smtClean="0"/>
              <a:t>Diacetylmorphine (Heroin)</a:t>
            </a:r>
          </a:p>
          <a:p>
            <a:pPr marL="57150" indent="6350" eaLnBrk="1" hangingPunct="1">
              <a:buFont typeface="Wingdings" pitchFamily="2" charset="2"/>
              <a:buNone/>
              <a:defRPr/>
            </a:pPr>
            <a:r>
              <a:rPr lang="en-US" altLang="en-US" smtClean="0"/>
              <a:t>Hydromorphone (Dilaudid)</a:t>
            </a:r>
          </a:p>
          <a:p>
            <a:pPr marL="57150" indent="6350" eaLnBrk="1" hangingPunct="1">
              <a:buFont typeface="Wingdings" pitchFamily="2" charset="2"/>
              <a:buNone/>
              <a:defRPr/>
            </a:pPr>
            <a:r>
              <a:rPr lang="en-US" altLang="en-US" smtClean="0"/>
              <a:t>Oxycodone (OxyContin, Percodan, Percocet, Tylox)</a:t>
            </a:r>
          </a:p>
          <a:p>
            <a:pPr marL="57150" indent="6350" eaLnBrk="1" hangingPunct="1">
              <a:buFont typeface="Wingdings" pitchFamily="2" charset="2"/>
              <a:buNone/>
              <a:defRPr/>
            </a:pPr>
            <a:r>
              <a:rPr lang="en-US" altLang="en-US" smtClean="0"/>
              <a:t>Meperidine (Demerol)</a:t>
            </a:r>
          </a:p>
          <a:p>
            <a:pPr marL="57150" indent="6350" eaLnBrk="1" hangingPunct="1">
              <a:buFont typeface="Wingdings" pitchFamily="2" charset="2"/>
              <a:buNone/>
              <a:defRPr/>
            </a:pPr>
            <a:r>
              <a:rPr lang="en-US" altLang="en-US" smtClean="0"/>
              <a:t>Hydrocodone (Lortab, Vicodin)</a:t>
            </a:r>
          </a:p>
        </p:txBody>
      </p:sp>
      <p:sp>
        <p:nvSpPr>
          <p:cNvPr id="6147" name="Rectangle 3"/>
          <p:cNvSpPr>
            <a:spLocks noChangeArrowheads="1"/>
          </p:cNvSpPr>
          <p:nvPr/>
        </p:nvSpPr>
        <p:spPr bwMode="auto">
          <a:xfrm>
            <a:off x="501650" y="838200"/>
            <a:ext cx="8128000" cy="6858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nSpc>
                <a:spcPct val="90000"/>
              </a:lnSpc>
            </a:pPr>
            <a:r>
              <a:rPr lang="en-US" altLang="en-US" sz="3000">
                <a:solidFill>
                  <a:schemeClr val="tx2"/>
                </a:solidFill>
                <a:latin typeface="B Helvetica Bold" charset="0"/>
              </a:rPr>
              <a:t>Commonly Abused Opioids</a:t>
            </a:r>
          </a:p>
        </p:txBody>
      </p:sp>
      <p:sp>
        <p:nvSpPr>
          <p:cNvPr id="6148" name="Line 4"/>
          <p:cNvSpPr>
            <a:spLocks noChangeShapeType="1"/>
          </p:cNvSpPr>
          <p:nvPr/>
        </p:nvSpPr>
        <p:spPr bwMode="auto">
          <a:xfrm>
            <a:off x="514350" y="1489075"/>
            <a:ext cx="8104188"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a:t>Four questions patients ask:</a:t>
            </a:r>
            <a:endParaRPr lang="en-US" altLang="en-US" dirty="0" smtClean="0"/>
          </a:p>
        </p:txBody>
      </p:sp>
      <p:sp>
        <p:nvSpPr>
          <p:cNvPr id="29699" name="Rectangle 3"/>
          <p:cNvSpPr>
            <a:spLocks noGrp="1" noChangeArrowheads="1"/>
          </p:cNvSpPr>
          <p:nvPr>
            <p:ph type="body" idx="1"/>
          </p:nvPr>
        </p:nvSpPr>
        <p:spPr/>
        <p:txBody>
          <a:bodyPr/>
          <a:lstStyle/>
          <a:p>
            <a:pPr eaLnBrk="1" hangingPunct="1">
              <a:defRPr/>
            </a:pPr>
            <a:r>
              <a:rPr lang="en-US" altLang="en-US" dirty="0" smtClean="0"/>
              <a:t>How is methadone better for me </a:t>
            </a:r>
            <a:r>
              <a:rPr lang="en-US" altLang="en-US" dirty="0" smtClean="0"/>
              <a:t/>
            </a:r>
            <a:br>
              <a:rPr lang="en-US" altLang="en-US" dirty="0" smtClean="0"/>
            </a:br>
            <a:r>
              <a:rPr lang="en-US" altLang="en-US" dirty="0" smtClean="0"/>
              <a:t>than </a:t>
            </a:r>
            <a:r>
              <a:rPr lang="en-US" altLang="en-US" dirty="0" smtClean="0"/>
              <a:t>heroin?</a:t>
            </a:r>
          </a:p>
          <a:p>
            <a:pPr eaLnBrk="1" hangingPunct="1">
              <a:defRPr/>
            </a:pPr>
            <a:r>
              <a:rPr lang="en-US" altLang="en-US" dirty="0" smtClean="0">
                <a:solidFill>
                  <a:srgbClr val="FFFF00"/>
                </a:solidFill>
              </a:rPr>
              <a:t>What is the right dose of methadone for me?</a:t>
            </a:r>
          </a:p>
          <a:p>
            <a:pPr eaLnBrk="1" hangingPunct="1">
              <a:defRPr/>
            </a:pPr>
            <a:r>
              <a:rPr lang="en-US" altLang="en-US" dirty="0" smtClean="0"/>
              <a:t>How long should I stay on methadone?</a:t>
            </a:r>
          </a:p>
          <a:p>
            <a:pPr eaLnBrk="1" hangingPunct="1">
              <a:defRPr/>
            </a:pPr>
            <a:r>
              <a:rPr lang="en-US" altLang="en-US" dirty="0" smtClean="0"/>
              <a:t>What are the side effects of methadone?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Individualized dose: </a:t>
            </a:r>
          </a:p>
        </p:txBody>
      </p:sp>
      <p:sp>
        <p:nvSpPr>
          <p:cNvPr id="3" name="Content Placeholder 2"/>
          <p:cNvSpPr>
            <a:spLocks noGrp="1"/>
          </p:cNvSpPr>
          <p:nvPr>
            <p:ph idx="1"/>
          </p:nvPr>
        </p:nvSpPr>
        <p:spPr/>
        <p:txBody>
          <a:bodyPr/>
          <a:lstStyle/>
          <a:p>
            <a:pPr eaLnBrk="1" hangingPunct="1">
              <a:defRPr/>
            </a:pPr>
            <a:r>
              <a:rPr lang="en-US" dirty="0" smtClean="0"/>
              <a:t>Control of withdrawal symptoms</a:t>
            </a:r>
          </a:p>
          <a:p>
            <a:pPr eaLnBrk="1" hangingPunct="1">
              <a:defRPr/>
            </a:pPr>
            <a:r>
              <a:rPr lang="en-US" dirty="0" smtClean="0"/>
              <a:t>Control of craving</a:t>
            </a:r>
          </a:p>
          <a:p>
            <a:pPr eaLnBrk="1" hangingPunct="1">
              <a:defRPr/>
            </a:pPr>
            <a:r>
              <a:rPr lang="en-US" dirty="0" smtClean="0"/>
              <a:t>Also some blocking effect (deterrent)</a:t>
            </a:r>
          </a:p>
          <a:p>
            <a:pPr eaLnBrk="1" hangingPunct="1">
              <a:defRPr/>
            </a:pPr>
            <a:r>
              <a:rPr lang="en-US" dirty="0" smtClean="0"/>
              <a:t>Not high enough to be sedating</a:t>
            </a:r>
          </a:p>
          <a:p>
            <a:pPr eaLnBrk="1" hangingPunct="1">
              <a:defRPr/>
            </a:pPr>
            <a:endParaRPr lang="en-US" dirty="0" smtClean="0"/>
          </a:p>
          <a:p>
            <a:pPr eaLnBrk="1" hangingPunct="1">
              <a:defRPr/>
            </a:pPr>
            <a:r>
              <a:rPr lang="en-US" dirty="0" smtClean="0"/>
              <a:t>There is a proven dose/effect relationship to outcome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ChangeAspect="1"/>
          </p:cNvGraphicFramePr>
          <p:nvPr>
            <p:extLst>
              <p:ext uri="{D42A27DB-BD31-4B8C-83A1-F6EECF244321}">
                <p14:modId xmlns:p14="http://schemas.microsoft.com/office/powerpoint/2010/main" val="3338726454"/>
              </p:ext>
            </p:extLst>
          </p:nvPr>
        </p:nvGraphicFramePr>
        <p:xfrm>
          <a:off x="660400" y="584200"/>
          <a:ext cx="8051800" cy="5080000"/>
        </p:xfrm>
        <a:graphic>
          <a:graphicData uri="http://schemas.openxmlformats.org/drawingml/2006/chart">
            <c:chart xmlns:c="http://schemas.openxmlformats.org/drawingml/2006/chart" xmlns:r="http://schemas.openxmlformats.org/officeDocument/2006/relationships" r:id="rId2"/>
          </a:graphicData>
        </a:graphic>
      </p:graphicFrame>
      <p:sp>
        <p:nvSpPr>
          <p:cNvPr id="24579" name="Text Box 3"/>
          <p:cNvSpPr txBox="1">
            <a:spLocks noChangeArrowheads="1"/>
          </p:cNvSpPr>
          <p:nvPr/>
        </p:nvSpPr>
        <p:spPr bwMode="auto">
          <a:xfrm>
            <a:off x="1812925" y="5680075"/>
            <a:ext cx="487774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2400">
                <a:ea typeface="Tahoma" panose="020B0604030504040204" pitchFamily="34" charset="0"/>
                <a:cs typeface="Tahoma" panose="020B0604030504040204" pitchFamily="34" charset="0"/>
              </a:rPr>
              <a:t>Ref: J. C. Ball, November 18, 1988</a:t>
            </a:r>
          </a:p>
          <a:p>
            <a:pPr eaLnBrk="1" hangingPunct="1"/>
            <a:r>
              <a:rPr lang="en-US" altLang="en-US" sz="2400">
                <a:ea typeface="Tahoma" panose="020B0604030504040204" pitchFamily="34" charset="0"/>
                <a:cs typeface="Tahoma" panose="020B0604030504040204" pitchFamily="34" charset="0"/>
              </a:rPr>
              <a:t>Slide adapted from Tom Payte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Four questions patients ask:</a:t>
            </a:r>
          </a:p>
        </p:txBody>
      </p:sp>
      <p:sp>
        <p:nvSpPr>
          <p:cNvPr id="29699" name="Rectangle 3"/>
          <p:cNvSpPr>
            <a:spLocks noGrp="1" noChangeArrowheads="1"/>
          </p:cNvSpPr>
          <p:nvPr>
            <p:ph type="body" idx="1"/>
          </p:nvPr>
        </p:nvSpPr>
        <p:spPr>
          <a:xfrm>
            <a:off x="685800" y="1981200"/>
            <a:ext cx="7848600" cy="4114800"/>
          </a:xfrm>
        </p:spPr>
        <p:txBody>
          <a:bodyPr/>
          <a:lstStyle/>
          <a:p>
            <a:pPr eaLnBrk="1" hangingPunct="1">
              <a:defRPr/>
            </a:pPr>
            <a:r>
              <a:rPr lang="en-US" altLang="en-US" dirty="0" smtClean="0"/>
              <a:t>How is methadone better for me than heroin?</a:t>
            </a:r>
          </a:p>
          <a:p>
            <a:pPr eaLnBrk="1" hangingPunct="1">
              <a:defRPr/>
            </a:pPr>
            <a:r>
              <a:rPr lang="en-US" altLang="en-US" dirty="0" smtClean="0"/>
              <a:t>What is the right dose of methadone for me?</a:t>
            </a:r>
          </a:p>
          <a:p>
            <a:pPr eaLnBrk="1" hangingPunct="1">
              <a:defRPr/>
            </a:pPr>
            <a:r>
              <a:rPr lang="en-US" altLang="en-US" dirty="0" smtClean="0">
                <a:solidFill>
                  <a:srgbClr val="FFFF00"/>
                </a:solidFill>
              </a:rPr>
              <a:t>How long should I stay on methadone?</a:t>
            </a:r>
          </a:p>
          <a:p>
            <a:pPr eaLnBrk="1" hangingPunct="1">
              <a:defRPr/>
            </a:pPr>
            <a:r>
              <a:rPr lang="en-US" altLang="en-US" dirty="0" smtClean="0"/>
              <a:t>What are the side effects of methadone?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How long? </a:t>
            </a:r>
          </a:p>
        </p:txBody>
      </p:sp>
      <p:sp>
        <p:nvSpPr>
          <p:cNvPr id="3" name="Content Placeholder 2"/>
          <p:cNvSpPr>
            <a:spLocks noGrp="1"/>
          </p:cNvSpPr>
          <p:nvPr>
            <p:ph idx="1"/>
          </p:nvPr>
        </p:nvSpPr>
        <p:spPr>
          <a:xfrm>
            <a:off x="838200" y="1752600"/>
            <a:ext cx="7848600" cy="4114800"/>
          </a:xfrm>
        </p:spPr>
        <p:txBody>
          <a:bodyPr/>
          <a:lstStyle/>
          <a:p>
            <a:pPr eaLnBrk="1" hangingPunct="1">
              <a:defRPr/>
            </a:pPr>
            <a:r>
              <a:rPr lang="en-US" dirty="0" smtClean="0"/>
              <a:t>As long as shows benefit. </a:t>
            </a:r>
          </a:p>
          <a:p>
            <a:pPr eaLnBrk="1" hangingPunct="1">
              <a:defRPr/>
            </a:pPr>
            <a:r>
              <a:rPr lang="en-US" dirty="0" smtClean="0"/>
              <a:t>Improved function over baseline</a:t>
            </a:r>
          </a:p>
          <a:p>
            <a:pPr eaLnBrk="1" hangingPunct="1">
              <a:defRPr/>
            </a:pPr>
            <a:r>
              <a:rPr lang="en-US" dirty="0" smtClean="0"/>
              <a:t>Reduction of use of opioids over baseline</a:t>
            </a:r>
          </a:p>
          <a:p>
            <a:pPr eaLnBrk="1" hangingPunct="1">
              <a:defRPr/>
            </a:pPr>
            <a:endParaRPr lang="en-US" dirty="0" smtClean="0"/>
          </a:p>
          <a:p>
            <a:pPr eaLnBrk="1" hangingPunct="1">
              <a:defRPr/>
            </a:pPr>
            <a:r>
              <a:rPr lang="en-US" dirty="0" smtClean="0"/>
              <a:t>Dismal relapse rate when MMT stopped.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133350"/>
            <a:ext cx="7772400" cy="1085850"/>
          </a:xfrm>
        </p:spPr>
        <p:txBody>
          <a:bodyPr lIns="92075" tIns="46038" rIns="92075" bIns="46038"/>
          <a:lstStyle/>
          <a:p>
            <a:pPr eaLnBrk="1" hangingPunct="1">
              <a:defRPr/>
            </a:pPr>
            <a:r>
              <a:rPr lang="en-US" altLang="en-US" sz="3200" smtClean="0"/>
              <a:t>Relapse to IV drug use after MMT</a:t>
            </a:r>
            <a:r>
              <a:rPr lang="en-US" altLang="en-US" sz="4000" smtClean="0"/>
              <a:t/>
            </a:r>
            <a:br>
              <a:rPr lang="en-US" altLang="en-US" sz="4000" smtClean="0"/>
            </a:br>
            <a:r>
              <a:rPr lang="en-US" altLang="en-US" sz="2800" smtClean="0"/>
              <a:t>105 male patients who left treatment</a:t>
            </a:r>
            <a:endParaRPr lang="en-US" altLang="en-US" sz="3200" smtClean="0"/>
          </a:p>
        </p:txBody>
      </p:sp>
      <p:graphicFrame>
        <p:nvGraphicFramePr>
          <p:cNvPr id="2" name="Object 3"/>
          <p:cNvGraphicFramePr>
            <a:graphicFrameLocks noGrp="1"/>
          </p:cNvGraphicFramePr>
          <p:nvPr>
            <p:ph type="chart" idx="1"/>
          </p:nvPr>
        </p:nvGraphicFramePr>
        <p:xfrm>
          <a:off x="933450" y="1754188"/>
          <a:ext cx="8045450" cy="3578225"/>
        </p:xfrm>
        <a:graphic>
          <a:graphicData uri="http://schemas.openxmlformats.org/drawingml/2006/chart">
            <c:chart xmlns:c="http://schemas.openxmlformats.org/drawingml/2006/chart" xmlns:r="http://schemas.openxmlformats.org/officeDocument/2006/relationships" r:id="rId2"/>
          </a:graphicData>
        </a:graphic>
      </p:graphicFrame>
      <p:sp>
        <p:nvSpPr>
          <p:cNvPr id="27652" name="Rectangle 4"/>
          <p:cNvSpPr>
            <a:spLocks noChangeArrowheads="1"/>
          </p:cNvSpPr>
          <p:nvPr/>
        </p:nvSpPr>
        <p:spPr bwMode="auto">
          <a:xfrm rot="-5400000">
            <a:off x="-1722437" y="3194050"/>
            <a:ext cx="4610100"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000" b="1">
                <a:solidFill>
                  <a:srgbClr val="FFFF00"/>
                </a:solidFill>
                <a:latin typeface="Arial" charset="0"/>
              </a:rPr>
              <a:t>Percent IV Users</a:t>
            </a:r>
          </a:p>
        </p:txBody>
      </p:sp>
      <p:sp>
        <p:nvSpPr>
          <p:cNvPr id="27653" name="Rectangle 5"/>
          <p:cNvSpPr>
            <a:spLocks noChangeArrowheads="1"/>
          </p:cNvSpPr>
          <p:nvPr/>
        </p:nvSpPr>
        <p:spPr bwMode="auto">
          <a:xfrm>
            <a:off x="1600200" y="5181600"/>
            <a:ext cx="6408737" cy="400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2000" b="1" dirty="0">
                <a:solidFill>
                  <a:srgbClr val="FFFF00"/>
                </a:solidFill>
                <a:latin typeface="Arial" charset="0"/>
              </a:rPr>
              <a:t>Treatment     </a:t>
            </a:r>
            <a:r>
              <a:rPr lang="en-US" altLang="en-US" sz="2000" b="1" dirty="0" smtClean="0">
                <a:solidFill>
                  <a:srgbClr val="FFFF00"/>
                </a:solidFill>
                <a:latin typeface="Arial" charset="0"/>
              </a:rPr>
              <a:t>Months </a:t>
            </a:r>
            <a:r>
              <a:rPr lang="en-US" altLang="en-US" sz="2000" b="1" dirty="0">
                <a:solidFill>
                  <a:srgbClr val="FFFF00"/>
                </a:solidFill>
                <a:latin typeface="Arial" charset="0"/>
              </a:rPr>
              <a:t>Since Stopping Treatment</a:t>
            </a:r>
          </a:p>
        </p:txBody>
      </p:sp>
      <p:sp>
        <p:nvSpPr>
          <p:cNvPr id="27654" name="Rectangle 6"/>
          <p:cNvSpPr>
            <a:spLocks noChangeArrowheads="1"/>
          </p:cNvSpPr>
          <p:nvPr/>
        </p:nvSpPr>
        <p:spPr bwMode="auto">
          <a:xfrm>
            <a:off x="227013" y="6581775"/>
            <a:ext cx="86106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gn="ctr">
              <a:spcBef>
                <a:spcPct val="50000"/>
              </a:spcBef>
            </a:pPr>
            <a:r>
              <a:rPr lang="en-US" altLang="en-US" sz="1200">
                <a:solidFill>
                  <a:srgbClr val="FFFF00"/>
                </a:solidFill>
                <a:latin typeface="Arial" charset="0"/>
              </a:rPr>
              <a:t>Opioid Agonist Treatment of Addiction  - Payte -  1998</a:t>
            </a:r>
          </a:p>
        </p:txBody>
      </p:sp>
      <p:sp>
        <p:nvSpPr>
          <p:cNvPr id="27655" name="Rectangle 7"/>
          <p:cNvSpPr>
            <a:spLocks noChangeArrowheads="1"/>
          </p:cNvSpPr>
          <p:nvPr/>
        </p:nvSpPr>
        <p:spPr bwMode="auto">
          <a:xfrm>
            <a:off x="260350" y="6196013"/>
            <a:ext cx="8432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spcBef>
                <a:spcPct val="50000"/>
              </a:spcBef>
            </a:pPr>
            <a:r>
              <a:rPr lang="en-US" altLang="en-US">
                <a:solidFill>
                  <a:srgbClr val="FFFF00"/>
                </a:solidFill>
                <a:latin typeface="Arial" charset="0"/>
              </a:rPr>
              <a:t>Adapted from Ball &amp; Ross - </a:t>
            </a:r>
            <a:r>
              <a:rPr lang="en-US" altLang="en-US" i="1">
                <a:solidFill>
                  <a:srgbClr val="FFFF00"/>
                </a:solidFill>
                <a:latin typeface="Arial" charset="0"/>
              </a:rPr>
              <a:t>The Effectiveness of Methadone Maintenance Treatment</a:t>
            </a:r>
            <a:r>
              <a:rPr lang="en-US" altLang="en-US">
                <a:solidFill>
                  <a:srgbClr val="FFFF00"/>
                </a:solidFill>
                <a:latin typeface="Arial" charset="0"/>
              </a:rPr>
              <a:t>, 1991</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Outcome of detoxifications :</a:t>
            </a:r>
          </a:p>
        </p:txBody>
      </p:sp>
      <p:sp>
        <p:nvSpPr>
          <p:cNvPr id="100355" name="Rectangle 3"/>
          <p:cNvSpPr>
            <a:spLocks noGrp="1" noChangeArrowheads="1"/>
          </p:cNvSpPr>
          <p:nvPr>
            <p:ph type="body" idx="1"/>
          </p:nvPr>
        </p:nvSpPr>
        <p:spPr/>
        <p:txBody>
          <a:bodyPr/>
          <a:lstStyle/>
          <a:p>
            <a:pPr eaLnBrk="1" hangingPunct="1">
              <a:lnSpc>
                <a:spcPct val="90000"/>
              </a:lnSpc>
              <a:defRPr/>
            </a:pPr>
            <a:r>
              <a:rPr lang="en-US" altLang="en-US" sz="4000" smtClean="0"/>
              <a:t>Long-term no better than short after detox is over.</a:t>
            </a:r>
          </a:p>
          <a:p>
            <a:pPr eaLnBrk="1" hangingPunct="1">
              <a:lnSpc>
                <a:spcPct val="90000"/>
              </a:lnSpc>
              <a:defRPr/>
            </a:pPr>
            <a:r>
              <a:rPr lang="en-US" altLang="en-US" sz="4000" smtClean="0"/>
              <a:t>Most patients relapse within six months.</a:t>
            </a:r>
          </a:p>
          <a:p>
            <a:pPr eaLnBrk="1" hangingPunct="1">
              <a:lnSpc>
                <a:spcPct val="90000"/>
              </a:lnSpc>
              <a:defRPr/>
            </a:pPr>
            <a:endParaRPr lang="en-US" altLang="en-US" sz="4000" smtClean="0"/>
          </a:p>
          <a:p>
            <a:pPr eaLnBrk="1" hangingPunct="1">
              <a:lnSpc>
                <a:spcPct val="90000"/>
              </a:lnSpc>
              <a:buFont typeface="Wingdings" pitchFamily="2" charset="2"/>
              <a:buNone/>
              <a:defRPr/>
            </a:pPr>
            <a:r>
              <a:rPr lang="en-US" altLang="en-US" sz="4000" smtClean="0"/>
              <a:t>Ref: Sees et al.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Four questions patients ask:</a:t>
            </a:r>
          </a:p>
        </p:txBody>
      </p:sp>
      <p:sp>
        <p:nvSpPr>
          <p:cNvPr id="29699" name="Rectangle 3"/>
          <p:cNvSpPr>
            <a:spLocks noGrp="1" noChangeArrowheads="1"/>
          </p:cNvSpPr>
          <p:nvPr>
            <p:ph type="body" idx="1"/>
          </p:nvPr>
        </p:nvSpPr>
        <p:spPr>
          <a:xfrm>
            <a:off x="762000" y="1981200"/>
            <a:ext cx="8001000" cy="4114800"/>
          </a:xfrm>
        </p:spPr>
        <p:txBody>
          <a:bodyPr/>
          <a:lstStyle/>
          <a:p>
            <a:pPr eaLnBrk="1" hangingPunct="1">
              <a:defRPr/>
            </a:pPr>
            <a:r>
              <a:rPr lang="en-US" altLang="en-US" dirty="0" smtClean="0"/>
              <a:t>How is methadone better for me </a:t>
            </a:r>
            <a:r>
              <a:rPr lang="en-US" altLang="en-US" dirty="0" smtClean="0"/>
              <a:t/>
            </a:r>
            <a:br>
              <a:rPr lang="en-US" altLang="en-US" dirty="0" smtClean="0"/>
            </a:br>
            <a:r>
              <a:rPr lang="en-US" altLang="en-US" dirty="0" smtClean="0"/>
              <a:t>than </a:t>
            </a:r>
            <a:r>
              <a:rPr lang="en-US" altLang="en-US" dirty="0" smtClean="0"/>
              <a:t>heroin?</a:t>
            </a:r>
          </a:p>
          <a:p>
            <a:pPr eaLnBrk="1" hangingPunct="1">
              <a:defRPr/>
            </a:pPr>
            <a:r>
              <a:rPr lang="en-US" altLang="en-US" dirty="0" smtClean="0"/>
              <a:t>What is the right dose of methadone for me?</a:t>
            </a:r>
          </a:p>
          <a:p>
            <a:pPr eaLnBrk="1" hangingPunct="1">
              <a:defRPr/>
            </a:pPr>
            <a:r>
              <a:rPr lang="en-US" altLang="en-US" dirty="0" smtClean="0"/>
              <a:t>How long should I stay on methadone?</a:t>
            </a:r>
          </a:p>
          <a:p>
            <a:pPr eaLnBrk="1" hangingPunct="1">
              <a:defRPr/>
            </a:pPr>
            <a:r>
              <a:rPr lang="en-US" altLang="en-US" dirty="0" smtClean="0">
                <a:solidFill>
                  <a:srgbClr val="FFFF00"/>
                </a:solidFill>
              </a:rPr>
              <a:t>What are the side effects of methadone?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Side effects: </a:t>
            </a:r>
          </a:p>
        </p:txBody>
      </p:sp>
      <p:sp>
        <p:nvSpPr>
          <p:cNvPr id="3" name="Content Placeholder 2"/>
          <p:cNvSpPr>
            <a:spLocks noGrp="1"/>
          </p:cNvSpPr>
          <p:nvPr>
            <p:ph idx="1"/>
          </p:nvPr>
        </p:nvSpPr>
        <p:spPr>
          <a:xfrm>
            <a:off x="1066800" y="1524000"/>
            <a:ext cx="7543800" cy="4572000"/>
          </a:xfrm>
        </p:spPr>
        <p:txBody>
          <a:bodyPr/>
          <a:lstStyle/>
          <a:p>
            <a:pPr eaLnBrk="1" hangingPunct="1">
              <a:defRPr/>
            </a:pPr>
            <a:r>
              <a:rPr lang="en-US" dirty="0" smtClean="0"/>
              <a:t>Methadone side effects are similar to side effects of other opioids that are taken for a long time. </a:t>
            </a:r>
          </a:p>
          <a:p>
            <a:pPr eaLnBrk="1" hangingPunct="1">
              <a:defRPr/>
            </a:pPr>
            <a:r>
              <a:rPr lang="en-US" dirty="0" smtClean="0"/>
              <a:t>More constipation that with short-acting opioids. </a:t>
            </a:r>
          </a:p>
          <a:p>
            <a:pPr eaLnBrk="1" hangingPunct="1">
              <a:defRPr/>
            </a:pPr>
            <a:r>
              <a:rPr lang="en-US" dirty="0" smtClean="0"/>
              <a:t>Sweating may increase</a:t>
            </a:r>
          </a:p>
          <a:p>
            <a:pPr eaLnBrk="1" hangingPunct="1">
              <a:defRPr/>
            </a:pPr>
            <a:r>
              <a:rPr lang="en-US" dirty="0" smtClean="0"/>
              <a:t>Cardiac risk: associated with rare Torsade arrhythmia</a:t>
            </a:r>
          </a:p>
          <a:p>
            <a:pPr eaLnBrk="1" hangingPunct="1">
              <a:defRPr/>
            </a:pPr>
            <a:r>
              <a:rPr lang="en-US" dirty="0" smtClean="0"/>
              <a:t>Hypogonadism, sexual dysfunction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31925"/>
          </a:xfrm>
        </p:spPr>
        <p:txBody>
          <a:bodyPr/>
          <a:lstStyle/>
          <a:p>
            <a:pPr eaLnBrk="1" hangingPunct="1">
              <a:defRPr/>
            </a:pPr>
            <a:r>
              <a:rPr lang="en-US" dirty="0" smtClean="0"/>
              <a:t>Summary to four questions: </a:t>
            </a:r>
          </a:p>
        </p:txBody>
      </p:sp>
      <p:sp>
        <p:nvSpPr>
          <p:cNvPr id="3" name="Content Placeholder 2"/>
          <p:cNvSpPr>
            <a:spLocks noGrp="1"/>
          </p:cNvSpPr>
          <p:nvPr>
            <p:ph idx="1"/>
          </p:nvPr>
        </p:nvSpPr>
        <p:spPr>
          <a:xfrm>
            <a:off x="381000" y="1219200"/>
            <a:ext cx="8610600" cy="4876800"/>
          </a:xfrm>
        </p:spPr>
        <p:txBody>
          <a:bodyPr/>
          <a:lstStyle/>
          <a:p>
            <a:pPr eaLnBrk="1" hangingPunct="1">
              <a:defRPr/>
            </a:pPr>
            <a:r>
              <a:rPr lang="en-US" b="1" dirty="0" smtClean="0"/>
              <a:t>Why methadone? </a:t>
            </a:r>
            <a:r>
              <a:rPr lang="en-US" b="1" dirty="0" smtClean="0"/>
              <a:t/>
            </a:r>
            <a:br>
              <a:rPr lang="en-US" b="1" dirty="0" smtClean="0"/>
            </a:br>
            <a:r>
              <a:rPr lang="en-US" dirty="0" smtClean="0"/>
              <a:t>Stabilizes </a:t>
            </a:r>
            <a:r>
              <a:rPr lang="en-US" dirty="0" smtClean="0"/>
              <a:t>the brain and body, allowing recovery. </a:t>
            </a:r>
          </a:p>
          <a:p>
            <a:pPr eaLnBrk="1" hangingPunct="1">
              <a:defRPr/>
            </a:pPr>
            <a:r>
              <a:rPr lang="en-US" b="1" dirty="0" smtClean="0"/>
              <a:t>What dose? </a:t>
            </a:r>
            <a:r>
              <a:rPr lang="en-US" b="1" dirty="0" smtClean="0"/>
              <a:t/>
            </a:r>
            <a:br>
              <a:rPr lang="en-US" b="1" dirty="0" smtClean="0"/>
            </a:br>
            <a:r>
              <a:rPr lang="en-US" dirty="0" smtClean="0"/>
              <a:t>Individual </a:t>
            </a:r>
            <a:r>
              <a:rPr lang="en-US" dirty="0" smtClean="0"/>
              <a:t>dose according </a:t>
            </a:r>
            <a:r>
              <a:rPr lang="en-US" dirty="0" smtClean="0"/>
              <a:t>to symptoms</a:t>
            </a:r>
            <a:r>
              <a:rPr lang="en-US" dirty="0" smtClean="0"/>
              <a:t>. </a:t>
            </a:r>
          </a:p>
          <a:p>
            <a:pPr eaLnBrk="1" hangingPunct="1">
              <a:defRPr/>
            </a:pPr>
            <a:r>
              <a:rPr lang="en-US" b="1" dirty="0" smtClean="0"/>
              <a:t>How long?</a:t>
            </a:r>
            <a:r>
              <a:rPr lang="en-US" dirty="0" smtClean="0"/>
              <a:t> </a:t>
            </a:r>
            <a:r>
              <a:rPr lang="en-US" dirty="0" smtClean="0"/>
              <a:t/>
            </a:r>
            <a:br>
              <a:rPr lang="en-US" dirty="0" smtClean="0"/>
            </a:br>
            <a:r>
              <a:rPr lang="en-US" dirty="0" smtClean="0"/>
              <a:t>As </a:t>
            </a:r>
            <a:r>
              <a:rPr lang="en-US" dirty="0" smtClean="0"/>
              <a:t>long as needed. </a:t>
            </a:r>
          </a:p>
          <a:p>
            <a:pPr eaLnBrk="1" hangingPunct="1">
              <a:defRPr/>
            </a:pPr>
            <a:r>
              <a:rPr lang="en-US" b="1" dirty="0" smtClean="0"/>
              <a:t>Side effects? </a:t>
            </a:r>
            <a:br>
              <a:rPr lang="en-US" b="1" dirty="0" smtClean="0"/>
            </a:br>
            <a:r>
              <a:rPr lang="en-US" dirty="0" smtClean="0"/>
              <a:t>Important </a:t>
            </a:r>
            <a:r>
              <a:rPr lang="en-US" dirty="0" smtClean="0"/>
              <a:t>to know about them. </a:t>
            </a:r>
            <a:r>
              <a:rPr lang="en-US" dirty="0" smtClean="0"/>
              <a:t>Generally fewer than uncontrolled opioid use disorder.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677863" y="1752600"/>
            <a:ext cx="7788275" cy="3962400"/>
          </a:xfrm>
        </p:spPr>
        <p:txBody>
          <a:bodyPr/>
          <a:lstStyle/>
          <a:p>
            <a:pPr marL="57150" indent="6350" eaLnBrk="1" hangingPunct="1">
              <a:buFont typeface="Wingdings" pitchFamily="2" charset="2"/>
              <a:buNone/>
              <a:defRPr/>
            </a:pPr>
            <a:r>
              <a:rPr lang="en-US" altLang="en-US" dirty="0" smtClean="0"/>
              <a:t>Morphine (MS </a:t>
            </a:r>
            <a:r>
              <a:rPr lang="en-US" altLang="en-US" dirty="0" err="1" smtClean="0"/>
              <a:t>Contin</a:t>
            </a:r>
            <a:r>
              <a:rPr lang="en-US" altLang="en-US" dirty="0" smtClean="0"/>
              <a:t>, </a:t>
            </a:r>
            <a:r>
              <a:rPr lang="en-US" altLang="en-US" dirty="0" err="1" smtClean="0"/>
              <a:t>Oramorph</a:t>
            </a:r>
            <a:r>
              <a:rPr lang="en-US" altLang="en-US" dirty="0" smtClean="0"/>
              <a:t>)</a:t>
            </a:r>
          </a:p>
          <a:p>
            <a:pPr marL="57150" indent="6350" eaLnBrk="1" hangingPunct="1">
              <a:buFont typeface="Wingdings" pitchFamily="2" charset="2"/>
              <a:buNone/>
              <a:defRPr/>
            </a:pPr>
            <a:r>
              <a:rPr lang="en-US" altLang="en-US" dirty="0" smtClean="0"/>
              <a:t>Fentanyl (</a:t>
            </a:r>
            <a:r>
              <a:rPr lang="en-US" altLang="en-US" dirty="0" err="1" smtClean="0"/>
              <a:t>Sublimaze</a:t>
            </a:r>
            <a:r>
              <a:rPr lang="en-US" altLang="en-US" dirty="0" smtClean="0"/>
              <a:t>)</a:t>
            </a:r>
          </a:p>
          <a:p>
            <a:pPr marL="57150" indent="6350" eaLnBrk="1" hangingPunct="1">
              <a:buFont typeface="Wingdings" pitchFamily="2" charset="2"/>
              <a:buNone/>
              <a:defRPr/>
            </a:pPr>
            <a:r>
              <a:rPr lang="en-US" altLang="en-US" dirty="0" smtClean="0"/>
              <a:t>Propoxyphene (Darvon)</a:t>
            </a:r>
          </a:p>
          <a:p>
            <a:pPr marL="57150" indent="6350" eaLnBrk="1" hangingPunct="1">
              <a:buFont typeface="Wingdings" pitchFamily="2" charset="2"/>
              <a:buNone/>
              <a:defRPr/>
            </a:pPr>
            <a:r>
              <a:rPr lang="en-US" altLang="en-US" dirty="0" smtClean="0"/>
              <a:t>Methadone (</a:t>
            </a:r>
            <a:r>
              <a:rPr lang="en-US" altLang="en-US" dirty="0" err="1" smtClean="0"/>
              <a:t>Dolophine</a:t>
            </a:r>
            <a:r>
              <a:rPr lang="en-US" altLang="en-US" dirty="0" smtClean="0"/>
              <a:t>)</a:t>
            </a:r>
          </a:p>
          <a:p>
            <a:pPr marL="57150" indent="6350" eaLnBrk="1" hangingPunct="1">
              <a:buFont typeface="Wingdings" pitchFamily="2" charset="2"/>
              <a:buNone/>
              <a:defRPr/>
            </a:pPr>
            <a:r>
              <a:rPr lang="en-US" altLang="en-US" dirty="0" smtClean="0"/>
              <a:t>Codeine</a:t>
            </a:r>
          </a:p>
          <a:p>
            <a:pPr marL="57150" indent="6350" eaLnBrk="1" hangingPunct="1">
              <a:buFont typeface="Wingdings" pitchFamily="2" charset="2"/>
              <a:buNone/>
              <a:defRPr/>
            </a:pPr>
            <a:r>
              <a:rPr lang="en-US" altLang="en-US" dirty="0" smtClean="0"/>
              <a:t>Opium</a:t>
            </a:r>
          </a:p>
        </p:txBody>
      </p:sp>
      <p:sp>
        <p:nvSpPr>
          <p:cNvPr id="8195" name="Rectangle 3"/>
          <p:cNvSpPr>
            <a:spLocks noChangeArrowheads="1"/>
          </p:cNvSpPr>
          <p:nvPr/>
        </p:nvSpPr>
        <p:spPr bwMode="auto">
          <a:xfrm>
            <a:off x="501650" y="838200"/>
            <a:ext cx="8128000" cy="685800"/>
          </a:xfrm>
          <a:prstGeom prst="rect">
            <a:avLst/>
          </a:prstGeom>
          <a:noFill/>
          <a:ln>
            <a:noFill/>
          </a:ln>
          <a:effectLst/>
          <a:extLst>
            <a:ext uri="{909E8E84-426E-40DD-AFC4-6F175D3DCCD1}">
              <a14:hiddenFill xmlns:a14="http://schemas.microsoft.com/office/drawing/2010/main">
                <a:solidFill>
                  <a:schemeClr val="accent2"/>
                </a:solidFill>
              </a14:hiddenFill>
            </a:ext>
            <a:ext uri="{91240B29-F687-4F45-9708-019B960494DF}">
              <a14:hiddenLine xmlns:a14="http://schemas.microsoft.com/office/drawing/2010/main" w="12700">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7" tIns="44450" rIns="90487" bIns="44450" anchor="ct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a:lnSpc>
                <a:spcPct val="90000"/>
              </a:lnSpc>
            </a:pPr>
            <a:r>
              <a:rPr lang="en-US" altLang="en-US" sz="3000">
                <a:solidFill>
                  <a:schemeClr val="tx2"/>
                </a:solidFill>
                <a:latin typeface="B Helvetica Bold" charset="0"/>
              </a:rPr>
              <a:t>Commonly Abused Opioids (continued)</a:t>
            </a:r>
          </a:p>
        </p:txBody>
      </p:sp>
      <p:sp>
        <p:nvSpPr>
          <p:cNvPr id="8196" name="Line 4"/>
          <p:cNvSpPr>
            <a:spLocks noChangeShapeType="1"/>
          </p:cNvSpPr>
          <p:nvPr/>
        </p:nvSpPr>
        <p:spPr bwMode="auto">
          <a:xfrm>
            <a:off x="514350" y="1489075"/>
            <a:ext cx="8104188" cy="0"/>
          </a:xfrm>
          <a:prstGeom prst="line">
            <a:avLst/>
          </a:prstGeom>
          <a:noFill/>
          <a:ln w="254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22412" y="4419600"/>
            <a:ext cx="9144000" cy="1431925"/>
          </a:xfrm>
        </p:spPr>
        <p:txBody>
          <a:bodyPr/>
          <a:lstStyle/>
          <a:p>
            <a:r>
              <a:rPr lang="en-US" dirty="0" smtClean="0"/>
              <a:t>Buprenorphine/Naloxone</a:t>
            </a:r>
            <a:endParaRPr lang="en-US" dirty="0"/>
          </a:p>
        </p:txBody>
      </p:sp>
      <p:pic>
        <p:nvPicPr>
          <p:cNvPr id="48132" name="Picture 4" descr="http://static01.nyt.com/images/2013/11/17/health/addiction-2/addiction-2-videoSixteenByNine10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3417" y="1345712"/>
            <a:ext cx="4981618" cy="2803940"/>
          </a:xfrm>
          <a:prstGeom prst="rect">
            <a:avLst/>
          </a:prstGeom>
          <a:noFill/>
          <a:extLst>
            <a:ext uri="{909E8E84-426E-40DD-AFC4-6F175D3DCCD1}">
              <a14:hiddenFill xmlns:a14="http://schemas.microsoft.com/office/drawing/2010/main">
                <a:solidFill>
                  <a:srgbClr val="FFFFFF"/>
                </a:solidFill>
              </a14:hiddenFill>
            </a:ext>
          </a:extLst>
        </p:spPr>
      </p:pic>
      <p:pic>
        <p:nvPicPr>
          <p:cNvPr id="48130" name="Picture 2" descr="http://luxury.rehabs.com/wp-content/uploads/2011/12/suboxone-addiction.jpg"/>
          <p:cNvPicPr>
            <a:picLocks noChangeAspect="1" noChangeArrowheads="1"/>
          </p:cNvPicPr>
          <p:nvPr/>
        </p:nvPicPr>
        <p:blipFill rotWithShape="1">
          <a:blip r:embed="rId3">
            <a:extLst>
              <a:ext uri="{28A0092B-C50C-407E-A947-70E740481C1C}">
                <a14:useLocalDpi xmlns:a14="http://schemas.microsoft.com/office/drawing/2010/main" val="0"/>
              </a:ext>
            </a:extLst>
          </a:blip>
          <a:srcRect t="8297" b="8297"/>
          <a:stretch/>
        </p:blipFill>
        <p:spPr bwMode="auto">
          <a:xfrm>
            <a:off x="228600" y="1345712"/>
            <a:ext cx="4482352" cy="2803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5822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457200" y="455613"/>
            <a:ext cx="8229600" cy="1190625"/>
          </a:xfrm>
        </p:spPr>
        <p:txBody>
          <a:bodyPr/>
          <a:lstStyle/>
          <a:p>
            <a:pPr eaLnBrk="1" hangingPunct="1"/>
            <a:r>
              <a:rPr lang="en-US" altLang="en-US" sz="4000" b="0" smtClean="0"/>
              <a:t>How Does Buprenorphine Work?</a:t>
            </a:r>
          </a:p>
        </p:txBody>
      </p:sp>
      <p:sp>
        <p:nvSpPr>
          <p:cNvPr id="1084419" name="Rectangle 3"/>
          <p:cNvSpPr>
            <a:spLocks noGrp="1" noChangeArrowheads="1"/>
          </p:cNvSpPr>
          <p:nvPr>
            <p:ph type="body" sz="half" idx="4294967295"/>
          </p:nvPr>
        </p:nvSpPr>
        <p:spPr>
          <a:xfrm>
            <a:off x="533400" y="1905000"/>
            <a:ext cx="8382000" cy="4648200"/>
          </a:xfrm>
        </p:spPr>
        <p:txBody>
          <a:bodyPr/>
          <a:lstStyle/>
          <a:p>
            <a:pPr eaLnBrk="1" hangingPunct="1"/>
            <a:r>
              <a:rPr lang="en-US" altLang="en-US" sz="2800" dirty="0" smtClean="0"/>
              <a:t>Partial Opioid Agonist</a:t>
            </a:r>
          </a:p>
          <a:p>
            <a:pPr lvl="1" eaLnBrk="1" hangingPunct="1">
              <a:buClr>
                <a:schemeClr val="bg1"/>
              </a:buClr>
            </a:pPr>
            <a:r>
              <a:rPr lang="en-US" altLang="en-US" dirty="0" smtClean="0"/>
              <a:t>Produces a </a:t>
            </a:r>
            <a:r>
              <a:rPr lang="en-US" altLang="en-US" dirty="0" smtClean="0">
                <a:solidFill>
                  <a:srgbClr val="FFFF00"/>
                </a:solidFill>
              </a:rPr>
              <a:t>ceiling effect </a:t>
            </a:r>
            <a:r>
              <a:rPr lang="en-US" altLang="en-US" dirty="0" smtClean="0"/>
              <a:t>at higher doses</a:t>
            </a:r>
          </a:p>
          <a:p>
            <a:pPr lvl="1" eaLnBrk="1" hangingPunct="1">
              <a:buClr>
                <a:schemeClr val="bg1"/>
              </a:buClr>
            </a:pPr>
            <a:r>
              <a:rPr lang="en-US" altLang="en-US" dirty="0" smtClean="0"/>
              <a:t>Has effects of typical opioid agonists—these effects are dose dependent up to a limit</a:t>
            </a:r>
          </a:p>
          <a:p>
            <a:pPr lvl="1" eaLnBrk="1" hangingPunct="1">
              <a:buClr>
                <a:schemeClr val="bg1"/>
              </a:buClr>
            </a:pPr>
            <a:r>
              <a:rPr lang="en-US" altLang="en-US" dirty="0" smtClean="0">
                <a:solidFill>
                  <a:srgbClr val="FFFF00"/>
                </a:solidFill>
              </a:rPr>
              <a:t>Binds strongly </a:t>
            </a:r>
            <a:r>
              <a:rPr lang="en-US" altLang="en-US" dirty="0" smtClean="0"/>
              <a:t>to opiate receptor and is long-acting</a:t>
            </a: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31</a:t>
            </a:fld>
            <a:endParaRPr lang="en-US" altLang="en-US" sz="1200">
              <a:cs typeface="Arial" charset="0"/>
            </a:endParaRPr>
          </a:p>
        </p:txBody>
      </p:sp>
    </p:spTree>
    <p:extLst>
      <p:ext uri="{BB962C8B-B14F-4D97-AF65-F5344CB8AC3E}">
        <p14:creationId xmlns:p14="http://schemas.microsoft.com/office/powerpoint/2010/main" val="41387746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084419">
                                            <p:txEl>
                                              <p:pRg st="0" end="0"/>
                                            </p:txEl>
                                          </p:spTgt>
                                        </p:tgtEl>
                                        <p:attrNameLst>
                                          <p:attrName>style.visibility</p:attrName>
                                        </p:attrNameLst>
                                      </p:cBhvr>
                                      <p:to>
                                        <p:strVal val="visible"/>
                                      </p:to>
                                    </p:set>
                                    <p:animEffect transition="in" filter="dissolve">
                                      <p:cBhvr>
                                        <p:cTn id="7" dur="500"/>
                                        <p:tgtEl>
                                          <p:spTgt spid="108441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84419">
                                            <p:txEl>
                                              <p:pRg st="1" end="1"/>
                                            </p:txEl>
                                          </p:spTgt>
                                        </p:tgtEl>
                                        <p:attrNameLst>
                                          <p:attrName>style.visibility</p:attrName>
                                        </p:attrNameLst>
                                      </p:cBhvr>
                                      <p:to>
                                        <p:strVal val="visible"/>
                                      </p:to>
                                    </p:set>
                                    <p:animEffect transition="in" filter="dissolve">
                                      <p:cBhvr>
                                        <p:cTn id="10" dur="500"/>
                                        <p:tgtEl>
                                          <p:spTgt spid="108441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084419">
                                            <p:txEl>
                                              <p:pRg st="2" end="2"/>
                                            </p:txEl>
                                          </p:spTgt>
                                        </p:tgtEl>
                                        <p:attrNameLst>
                                          <p:attrName>style.visibility</p:attrName>
                                        </p:attrNameLst>
                                      </p:cBhvr>
                                      <p:to>
                                        <p:strVal val="visible"/>
                                      </p:to>
                                    </p:set>
                                    <p:animEffect transition="in" filter="dissolve">
                                      <p:cBhvr>
                                        <p:cTn id="13" dur="500"/>
                                        <p:tgtEl>
                                          <p:spTgt spid="108441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084419">
                                            <p:txEl>
                                              <p:pRg st="3" end="3"/>
                                            </p:txEl>
                                          </p:spTgt>
                                        </p:tgtEl>
                                        <p:attrNameLst>
                                          <p:attrName>style.visibility</p:attrName>
                                        </p:attrNameLst>
                                      </p:cBhvr>
                                      <p:to>
                                        <p:strVal val="visible"/>
                                      </p:to>
                                    </p:set>
                                    <p:animEffect transition="in" filter="dissolve">
                                      <p:cBhvr>
                                        <p:cTn id="16" dur="500"/>
                                        <p:tgtEl>
                                          <p:spTgt spid="1084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4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a:xfrm>
            <a:off x="0" y="381000"/>
            <a:ext cx="9144000" cy="769441"/>
          </a:xfrm>
          <a:noFill/>
        </p:spPr>
        <p:txBody>
          <a:bodyPr>
            <a:spAutoFit/>
          </a:bodyPr>
          <a:lstStyle/>
          <a:p>
            <a:pPr eaLnBrk="1" hangingPunct="1"/>
            <a:r>
              <a:rPr lang="en-US" altLang="en-US" smtClean="0"/>
              <a:t>Research about Buprenorphine</a:t>
            </a:r>
          </a:p>
        </p:txBody>
      </p:sp>
      <p:sp>
        <p:nvSpPr>
          <p:cNvPr id="140291" name="Rectangle 3"/>
          <p:cNvSpPr>
            <a:spLocks noGrp="1" noChangeArrowheads="1"/>
          </p:cNvSpPr>
          <p:nvPr>
            <p:ph type="body" idx="4294967295"/>
          </p:nvPr>
        </p:nvSpPr>
        <p:spPr>
          <a:xfrm>
            <a:off x="500063" y="2095500"/>
            <a:ext cx="8491537" cy="3619500"/>
          </a:xfrm>
        </p:spPr>
        <p:txBody>
          <a:bodyPr/>
          <a:lstStyle/>
          <a:p>
            <a:pPr eaLnBrk="1" hangingPunct="1">
              <a:lnSpc>
                <a:spcPct val="90000"/>
              </a:lnSpc>
            </a:pPr>
            <a:r>
              <a:rPr lang="en-US" altLang="en-US" sz="2800" smtClean="0"/>
              <a:t>Buprenorphine is marketed for opioid treatment under the trade names of Subutex® (buprenorphine) and Suboxone® (buprenorphine/naloxone) </a:t>
            </a:r>
          </a:p>
          <a:p>
            <a:pPr eaLnBrk="1" hangingPunct="1">
              <a:lnSpc>
                <a:spcPct val="90000"/>
              </a:lnSpc>
              <a:buFontTx/>
              <a:buNone/>
            </a:pPr>
            <a:endParaRPr lang="en-US" altLang="en-US" sz="2800" smtClean="0"/>
          </a:p>
          <a:p>
            <a:pPr eaLnBrk="1" hangingPunct="1">
              <a:lnSpc>
                <a:spcPct val="90000"/>
              </a:lnSpc>
            </a:pPr>
            <a:r>
              <a:rPr lang="en-US" altLang="en-US" sz="2800" smtClean="0"/>
              <a:t>Over 25 years of research</a:t>
            </a:r>
          </a:p>
          <a:p>
            <a:pPr eaLnBrk="1" hangingPunct="1">
              <a:lnSpc>
                <a:spcPct val="90000"/>
              </a:lnSpc>
            </a:pPr>
            <a:r>
              <a:rPr lang="en-US" altLang="en-US" sz="2800" smtClean="0"/>
              <a:t>Over 5,000 patients exposed during clinical trials</a:t>
            </a:r>
          </a:p>
          <a:p>
            <a:pPr eaLnBrk="1" hangingPunct="1">
              <a:lnSpc>
                <a:spcPct val="90000"/>
              </a:lnSpc>
            </a:pPr>
            <a:r>
              <a:rPr lang="en-US" altLang="en-US" sz="2800" smtClean="0"/>
              <a:t>Proven safe and effective for the  treatment of opioid addiction</a:t>
            </a: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32</a:t>
            </a:fld>
            <a:endParaRPr lang="en-US" altLang="en-US" sz="1200">
              <a:cs typeface="Arial" charset="0"/>
            </a:endParaRPr>
          </a:p>
        </p:txBody>
      </p:sp>
    </p:spTree>
    <p:extLst>
      <p:ext uri="{BB962C8B-B14F-4D97-AF65-F5344CB8AC3E}">
        <p14:creationId xmlns:p14="http://schemas.microsoft.com/office/powerpoint/2010/main" val="308506167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0" y="465138"/>
            <a:ext cx="9144000" cy="1431925"/>
          </a:xfrm>
          <a:noFill/>
        </p:spPr>
        <p:txBody>
          <a:bodyPr>
            <a:spAutoFit/>
          </a:bodyPr>
          <a:lstStyle/>
          <a:p>
            <a:pPr eaLnBrk="1" hangingPunct="1"/>
            <a:r>
              <a:rPr lang="en-US" altLang="en-US" b="0" smtClean="0"/>
              <a:t>Research about Buprenorphine</a:t>
            </a:r>
            <a:br>
              <a:rPr lang="en-US" altLang="en-US" b="0" smtClean="0"/>
            </a:br>
            <a:endParaRPr lang="en-US" altLang="en-US" b="0" smtClean="0"/>
          </a:p>
        </p:txBody>
      </p:sp>
      <p:sp>
        <p:nvSpPr>
          <p:cNvPr id="141315" name="Rectangle 3"/>
          <p:cNvSpPr>
            <a:spLocks noGrp="1" noChangeArrowheads="1"/>
          </p:cNvSpPr>
          <p:nvPr>
            <p:ph type="body" idx="4294967295"/>
          </p:nvPr>
        </p:nvSpPr>
        <p:spPr>
          <a:xfrm>
            <a:off x="381000" y="1676400"/>
            <a:ext cx="8229600" cy="4114800"/>
          </a:xfrm>
        </p:spPr>
        <p:txBody>
          <a:bodyPr/>
          <a:lstStyle/>
          <a:p>
            <a:pPr eaLnBrk="1" hangingPunct="1">
              <a:lnSpc>
                <a:spcPct val="90000"/>
              </a:lnSpc>
              <a:buFontTx/>
              <a:buNone/>
            </a:pPr>
            <a:r>
              <a:rPr lang="en-US" altLang="en-US" sz="2800" dirty="0" smtClean="0">
                <a:cs typeface="Arial" charset="0"/>
              </a:rPr>
              <a:t>Clinical trials have established the effectiveness of buprenorphine for the treatment of heroin addiction. Effectiveness of buprenorphine has been compared to:</a:t>
            </a:r>
          </a:p>
          <a:p>
            <a:pPr eaLnBrk="1" hangingPunct="1">
              <a:lnSpc>
                <a:spcPct val="90000"/>
              </a:lnSpc>
              <a:buFontTx/>
              <a:buNone/>
            </a:pPr>
            <a:endParaRPr lang="en-US" altLang="en-US" sz="2800" dirty="0" smtClean="0">
              <a:cs typeface="Arial" charset="0"/>
            </a:endParaRPr>
          </a:p>
          <a:p>
            <a:pPr eaLnBrk="1" hangingPunct="1">
              <a:lnSpc>
                <a:spcPct val="90000"/>
              </a:lnSpc>
            </a:pPr>
            <a:r>
              <a:rPr lang="en-US" altLang="en-US" sz="2800" dirty="0" smtClean="0">
                <a:solidFill>
                  <a:srgbClr val="FFFF00"/>
                </a:solidFill>
                <a:cs typeface="Arial" charset="0"/>
              </a:rPr>
              <a:t>Placebo</a:t>
            </a:r>
            <a:r>
              <a:rPr lang="en-US" altLang="en-US" sz="2800" dirty="0" smtClean="0">
                <a:cs typeface="Arial" charset="0"/>
              </a:rPr>
              <a:t> (Johnson et al. 1995; Ling et al. 1998; </a:t>
            </a:r>
            <a:r>
              <a:rPr lang="en-US" altLang="en-US" sz="2800" dirty="0" err="1" smtClean="0">
                <a:cs typeface="Arial" charset="0"/>
              </a:rPr>
              <a:t>Kakko</a:t>
            </a:r>
            <a:r>
              <a:rPr lang="en-US" altLang="en-US" sz="2800" dirty="0" smtClean="0">
                <a:cs typeface="Arial" charset="0"/>
              </a:rPr>
              <a:t> et al. 2003) </a:t>
            </a:r>
            <a:endParaRPr lang="en-US" altLang="en-US" sz="2800" dirty="0" smtClean="0"/>
          </a:p>
          <a:p>
            <a:pPr eaLnBrk="1" hangingPunct="1">
              <a:lnSpc>
                <a:spcPct val="90000"/>
              </a:lnSpc>
            </a:pPr>
            <a:r>
              <a:rPr lang="en-US" altLang="en-US" sz="2800" dirty="0" smtClean="0">
                <a:solidFill>
                  <a:srgbClr val="FFFF00"/>
                </a:solidFill>
                <a:cs typeface="Arial" charset="0"/>
              </a:rPr>
              <a:t>Methadone</a:t>
            </a:r>
            <a:r>
              <a:rPr lang="en-US" altLang="en-US" sz="2800" dirty="0" smtClean="0">
                <a:cs typeface="Arial" charset="0"/>
              </a:rPr>
              <a:t> (Johnson et al. 1992; Strain et al. 1994a, 1994b; Ling et al. 1996; </a:t>
            </a:r>
            <a:r>
              <a:rPr lang="en-US" altLang="en-US" sz="2800" dirty="0" err="1" smtClean="0">
                <a:cs typeface="Arial" charset="0"/>
              </a:rPr>
              <a:t>Schottenfield</a:t>
            </a:r>
            <a:r>
              <a:rPr lang="en-US" altLang="en-US" sz="2800" dirty="0" smtClean="0">
                <a:cs typeface="Arial" charset="0"/>
              </a:rPr>
              <a:t> et al. 1997; Fischer et al. 1999) </a:t>
            </a:r>
            <a:endParaRPr lang="en-US" altLang="en-US" sz="2800" dirty="0" smtClean="0"/>
          </a:p>
          <a:p>
            <a:pPr eaLnBrk="1" hangingPunct="1">
              <a:lnSpc>
                <a:spcPct val="90000"/>
              </a:lnSpc>
            </a:pPr>
            <a:r>
              <a:rPr lang="en-US" altLang="en-US" sz="2800" dirty="0" smtClean="0">
                <a:solidFill>
                  <a:srgbClr val="FFFF00"/>
                </a:solidFill>
                <a:cs typeface="Arial" charset="0"/>
              </a:rPr>
              <a:t>Methadone and LAAM </a:t>
            </a:r>
            <a:r>
              <a:rPr lang="en-US" altLang="en-US" sz="2800" dirty="0" smtClean="0">
                <a:cs typeface="Arial" charset="0"/>
              </a:rPr>
              <a:t>(Johnson et al. 2000)</a:t>
            </a: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33</a:t>
            </a:fld>
            <a:endParaRPr lang="en-US" altLang="en-US" sz="1200">
              <a:cs typeface="Arial" charset="0"/>
            </a:endParaRPr>
          </a:p>
        </p:txBody>
      </p:sp>
    </p:spTree>
    <p:extLst>
      <p:ext uri="{BB962C8B-B14F-4D97-AF65-F5344CB8AC3E}">
        <p14:creationId xmlns:p14="http://schemas.microsoft.com/office/powerpoint/2010/main" val="9457974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ChangeArrowheads="1"/>
          </p:cNvSpPr>
          <p:nvPr>
            <p:ph type="body" idx="4294967295"/>
          </p:nvPr>
        </p:nvSpPr>
        <p:spPr>
          <a:xfrm>
            <a:off x="685800" y="2057400"/>
            <a:ext cx="7772400" cy="4114800"/>
          </a:xfrm>
          <a:noFill/>
        </p:spPr>
        <p:txBody>
          <a:bodyPr/>
          <a:lstStyle/>
          <a:p>
            <a:pPr marL="609600" indent="-609600" eaLnBrk="1" hangingPunct="1">
              <a:spcAft>
                <a:spcPct val="30000"/>
              </a:spcAft>
            </a:pPr>
            <a:r>
              <a:rPr lang="en-US" altLang="en-US" dirty="0" smtClean="0"/>
              <a:t>Combination product is primarily marketed for U.S. use</a:t>
            </a:r>
          </a:p>
          <a:p>
            <a:pPr marL="609600" indent="-609600" eaLnBrk="1" hangingPunct="1">
              <a:spcBef>
                <a:spcPct val="60000"/>
              </a:spcBef>
              <a:buFontTx/>
              <a:buNone/>
            </a:pPr>
            <a:r>
              <a:rPr lang="en-US" altLang="en-US" sz="2800" dirty="0" smtClean="0">
                <a:solidFill>
                  <a:srgbClr val="FFFF00"/>
                </a:solidFill>
              </a:rPr>
              <a:t>Discourages IV use</a:t>
            </a:r>
          </a:p>
          <a:p>
            <a:pPr marL="609600" indent="-609600" eaLnBrk="1" hangingPunct="1">
              <a:spcBef>
                <a:spcPct val="60000"/>
              </a:spcBef>
              <a:buFontTx/>
              <a:buNone/>
            </a:pPr>
            <a:r>
              <a:rPr lang="en-US" altLang="en-US" sz="2800" dirty="0" smtClean="0">
                <a:solidFill>
                  <a:srgbClr val="FFFF00"/>
                </a:solidFill>
              </a:rPr>
              <a:t>Diminishes diversion</a:t>
            </a:r>
          </a:p>
          <a:p>
            <a:pPr marL="609600" indent="-609600" eaLnBrk="1" hangingPunct="1">
              <a:spcBef>
                <a:spcPct val="60000"/>
              </a:spcBef>
              <a:buFontTx/>
              <a:buNone/>
            </a:pPr>
            <a:r>
              <a:rPr lang="en-US" altLang="en-US" sz="2800" dirty="0" smtClean="0">
                <a:solidFill>
                  <a:srgbClr val="FFFF00"/>
                </a:solidFill>
              </a:rPr>
              <a:t>Allows for take-home dosing</a:t>
            </a:r>
            <a:r>
              <a:rPr lang="en-US" altLang="en-US" sz="2800" dirty="0">
                <a:solidFill>
                  <a:srgbClr val="FFFF00"/>
                </a:solidFill>
              </a:rPr>
              <a:t> </a:t>
            </a:r>
            <a:r>
              <a:rPr lang="en-US" altLang="en-US" sz="2800" dirty="0" smtClean="0"/>
              <a:t>(methadone patients in WI OTPs also receive take home doses)</a:t>
            </a:r>
          </a:p>
        </p:txBody>
      </p:sp>
      <p:sp>
        <p:nvSpPr>
          <p:cNvPr id="142339" name="Rectangle 3"/>
          <p:cNvSpPr>
            <a:spLocks noGrp="1" noChangeArrowheads="1"/>
          </p:cNvSpPr>
          <p:nvPr>
            <p:ph type="title" idx="4294967295"/>
          </p:nvPr>
        </p:nvSpPr>
        <p:spPr>
          <a:xfrm>
            <a:off x="0" y="152400"/>
            <a:ext cx="9144000" cy="1446550"/>
          </a:xfrm>
          <a:noFill/>
        </p:spPr>
        <p:txBody>
          <a:bodyPr>
            <a:spAutoFit/>
          </a:bodyPr>
          <a:lstStyle/>
          <a:p>
            <a:pPr eaLnBrk="1" hangingPunct="1"/>
            <a:r>
              <a:rPr lang="en-US" altLang="en-US" dirty="0" smtClean="0"/>
              <a:t>Advantages of Buprenorphine/Naloxone</a:t>
            </a: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34</a:t>
            </a:fld>
            <a:endParaRPr lang="en-US" altLang="en-US" sz="1200">
              <a:cs typeface="Arial" charset="0"/>
            </a:endParaRPr>
          </a:p>
        </p:txBody>
      </p:sp>
    </p:spTree>
    <p:extLst>
      <p:ext uri="{BB962C8B-B14F-4D97-AF65-F5344CB8AC3E}">
        <p14:creationId xmlns:p14="http://schemas.microsoft.com/office/powerpoint/2010/main" val="2373375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090562">
                                            <p:txEl>
                                              <p:pRg st="1" end="1"/>
                                            </p:txEl>
                                          </p:spTgt>
                                        </p:tgtEl>
                                        <p:attrNameLst>
                                          <p:attrName>style.visibility</p:attrName>
                                        </p:attrNameLst>
                                      </p:cBhvr>
                                      <p:to>
                                        <p:strVal val="visible"/>
                                      </p:to>
                                    </p:set>
                                    <p:animEffect transition="in" filter="fade">
                                      <p:cBhvr>
                                        <p:cTn id="7" dur="1000"/>
                                        <p:tgtEl>
                                          <p:spTgt spid="1090562">
                                            <p:txEl>
                                              <p:pRg st="1" end="1"/>
                                            </p:txEl>
                                          </p:spTgt>
                                        </p:tgtEl>
                                      </p:cBhvr>
                                    </p:animEffect>
                                    <p:anim calcmode="lin" valueType="num">
                                      <p:cBhvr>
                                        <p:cTn id="8" dur="1000" fill="hold"/>
                                        <p:tgtEl>
                                          <p:spTgt spid="109056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090562">
                                            <p:txEl>
                                              <p:pRg st="1" end="1"/>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90562">
                                            <p:txEl>
                                              <p:pRg st="1" end="1"/>
                                            </p:txEl>
                                          </p:spTgt>
                                        </p:tgtEl>
                                        <p:attrNameLst>
                                          <p:attrName>ppt_c</p:attrName>
                                        </p:attrNameLst>
                                      </p:cBhvr>
                                      <p:to>
                                        <a:schemeClr val="tx2"/>
                                      </p:to>
                                    </p:animClr>
                                  </p:sub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090562">
                                            <p:txEl>
                                              <p:pRg st="2" end="2"/>
                                            </p:txEl>
                                          </p:spTgt>
                                        </p:tgtEl>
                                        <p:attrNameLst>
                                          <p:attrName>style.visibility</p:attrName>
                                        </p:attrNameLst>
                                      </p:cBhvr>
                                      <p:to>
                                        <p:strVal val="visible"/>
                                      </p:to>
                                    </p:set>
                                    <p:animEffect transition="in" filter="fade">
                                      <p:cBhvr>
                                        <p:cTn id="14" dur="1000"/>
                                        <p:tgtEl>
                                          <p:spTgt spid="1090562">
                                            <p:txEl>
                                              <p:pRg st="2" end="2"/>
                                            </p:txEl>
                                          </p:spTgt>
                                        </p:tgtEl>
                                      </p:cBhvr>
                                    </p:animEffect>
                                    <p:anim calcmode="lin" valueType="num">
                                      <p:cBhvr>
                                        <p:cTn id="15" dur="1000" fill="hold"/>
                                        <p:tgtEl>
                                          <p:spTgt spid="109056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090562">
                                            <p:txEl>
                                              <p:pRg st="2" end="2"/>
                                            </p:txEl>
                                          </p:spTgt>
                                        </p:tgtEl>
                                        <p:attrNameLst>
                                          <p:attrName>ppt_y</p:attrName>
                                        </p:attrNameLst>
                                      </p:cBhvr>
                                      <p:tavLst>
                                        <p:tav tm="0">
                                          <p:val>
                                            <p:strVal val="#ppt_y-.1"/>
                                          </p:val>
                                        </p:tav>
                                        <p:tav tm="100000">
                                          <p:val>
                                            <p:strVal val="#ppt_y"/>
                                          </p:val>
                                        </p:tav>
                                      </p:tavLst>
                                    </p:anim>
                                  </p:childTnLst>
                                  <p:subTnLst>
                                    <p:animClr clrSpc="rgb" dir="cw">
                                      <p:cBhvr override="childStyle">
                                        <p:cTn dur="1" fill="hold" display="0" masterRel="nextClick" afterEffect="1"/>
                                        <p:tgtEl>
                                          <p:spTgt spid="1090562">
                                            <p:txEl>
                                              <p:pRg st="2" end="2"/>
                                            </p:txEl>
                                          </p:spTgt>
                                        </p:tgtEl>
                                        <p:attrNameLst>
                                          <p:attrName>ppt_c</p:attrName>
                                        </p:attrNameLst>
                                      </p:cBhvr>
                                      <p:to>
                                        <a:schemeClr val="tx2"/>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090562">
                                            <p:txEl>
                                              <p:pRg st="3" end="3"/>
                                            </p:txEl>
                                          </p:spTgt>
                                        </p:tgtEl>
                                        <p:attrNameLst>
                                          <p:attrName>style.visibility</p:attrName>
                                        </p:attrNameLst>
                                      </p:cBhvr>
                                      <p:to>
                                        <p:strVal val="visible"/>
                                      </p:to>
                                    </p:set>
                                    <p:animEffect transition="in" filter="fade">
                                      <p:cBhvr>
                                        <p:cTn id="21" dur="1000"/>
                                        <p:tgtEl>
                                          <p:spTgt spid="1090562">
                                            <p:txEl>
                                              <p:pRg st="3" end="3"/>
                                            </p:txEl>
                                          </p:spTgt>
                                        </p:tgtEl>
                                      </p:cBhvr>
                                    </p:animEffect>
                                    <p:anim calcmode="lin" valueType="num">
                                      <p:cBhvr>
                                        <p:cTn id="22" dur="1000" fill="hold"/>
                                        <p:tgtEl>
                                          <p:spTgt spid="109056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09056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0" y="24438"/>
            <a:ext cx="9144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eaLnBrk="1" hangingPunct="1">
              <a:lnSpc>
                <a:spcPct val="100000"/>
              </a:lnSpc>
              <a:spcBef>
                <a:spcPct val="0"/>
              </a:spcBef>
              <a:buFontTx/>
              <a:buNone/>
            </a:pPr>
            <a:r>
              <a:rPr lang="en-US" altLang="en-US" sz="4400" b="1" dirty="0">
                <a:solidFill>
                  <a:srgbClr val="EAEAEA"/>
                </a:solidFill>
                <a:effectLst>
                  <a:outerShdw blurRad="38100" dist="38100" dir="2700000" algn="tl">
                    <a:srgbClr val="000000"/>
                  </a:outerShdw>
                </a:effectLst>
                <a:latin typeface="Tahoma"/>
                <a:ea typeface="+mj-ea"/>
                <a:cs typeface="Arial"/>
              </a:rPr>
              <a:t>How Does Buprenorphine/ Naloxone Work?</a:t>
            </a:r>
            <a:endParaRPr lang="en-US" altLang="en-US" sz="4400" dirty="0">
              <a:solidFill>
                <a:srgbClr val="FFCC00"/>
              </a:solidFill>
            </a:endParaRPr>
          </a:p>
        </p:txBody>
      </p:sp>
      <p:sp>
        <p:nvSpPr>
          <p:cNvPr id="144387" name="Rectangle 3"/>
          <p:cNvSpPr>
            <a:spLocks noChangeArrowheads="1"/>
          </p:cNvSpPr>
          <p:nvPr/>
        </p:nvSpPr>
        <p:spPr bwMode="auto">
          <a:xfrm>
            <a:off x="152400" y="1981200"/>
            <a:ext cx="8763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marL="511175" indent="-511175"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eaLnBrk="1" hangingPunct="1">
              <a:lnSpc>
                <a:spcPct val="100000"/>
              </a:lnSpc>
              <a:buClr>
                <a:schemeClr val="bg1"/>
              </a:buClr>
            </a:pPr>
            <a:r>
              <a:rPr lang="en-US" altLang="en-US" b="0" dirty="0">
                <a:solidFill>
                  <a:schemeClr val="tx1"/>
                </a:solidFill>
              </a:rPr>
              <a:t>Basic pharmacology, pharmacokinetics, and efficacy is the </a:t>
            </a:r>
            <a:r>
              <a:rPr lang="en-US" altLang="en-US" i="1" dirty="0">
                <a:solidFill>
                  <a:srgbClr val="FFFF00"/>
                </a:solidFill>
              </a:rPr>
              <a:t>same</a:t>
            </a:r>
            <a:r>
              <a:rPr lang="en-US" altLang="en-US" b="0" dirty="0">
                <a:solidFill>
                  <a:srgbClr val="FFFF00"/>
                </a:solidFill>
              </a:rPr>
              <a:t> </a:t>
            </a:r>
            <a:r>
              <a:rPr lang="en-US" altLang="en-US" b="0" dirty="0">
                <a:solidFill>
                  <a:schemeClr val="tx1"/>
                </a:solidFill>
              </a:rPr>
              <a:t>as </a:t>
            </a:r>
            <a:r>
              <a:rPr lang="en-US" altLang="en-US" b="0" dirty="0" smtClean="0">
                <a:solidFill>
                  <a:schemeClr val="tx1"/>
                </a:solidFill>
              </a:rPr>
              <a:t>the mono product</a:t>
            </a:r>
            <a:endParaRPr lang="en-US" altLang="en-US" b="0" dirty="0">
              <a:solidFill>
                <a:schemeClr val="tx1"/>
              </a:solidFill>
            </a:endParaRPr>
          </a:p>
          <a:p>
            <a:pPr eaLnBrk="1" hangingPunct="1">
              <a:lnSpc>
                <a:spcPct val="100000"/>
              </a:lnSpc>
              <a:buClr>
                <a:schemeClr val="bg1"/>
              </a:buClr>
            </a:pPr>
            <a:r>
              <a:rPr lang="en-US" altLang="en-US" b="0" dirty="0">
                <a:solidFill>
                  <a:schemeClr val="tx1"/>
                </a:solidFill>
              </a:rPr>
              <a:t>Partial opioid agonist; </a:t>
            </a:r>
            <a:r>
              <a:rPr lang="en-US" altLang="en-US" b="0" dirty="0">
                <a:solidFill>
                  <a:srgbClr val="FFFF00"/>
                </a:solidFill>
              </a:rPr>
              <a:t>ceiling effect </a:t>
            </a:r>
            <a:r>
              <a:rPr lang="en-US" altLang="en-US" b="0" dirty="0">
                <a:solidFill>
                  <a:schemeClr val="tx1"/>
                </a:solidFill>
              </a:rPr>
              <a:t>at higher doses</a:t>
            </a:r>
          </a:p>
          <a:p>
            <a:pPr eaLnBrk="1" hangingPunct="1">
              <a:lnSpc>
                <a:spcPct val="100000"/>
              </a:lnSpc>
              <a:buClr>
                <a:schemeClr val="bg1"/>
              </a:buClr>
            </a:pPr>
            <a:r>
              <a:rPr lang="en-US" altLang="en-US" b="0" dirty="0">
                <a:solidFill>
                  <a:srgbClr val="FFFF00"/>
                </a:solidFill>
              </a:rPr>
              <a:t>Blocks effects </a:t>
            </a:r>
            <a:r>
              <a:rPr lang="en-US" altLang="en-US" b="0" dirty="0">
                <a:solidFill>
                  <a:schemeClr val="tx1"/>
                </a:solidFill>
              </a:rPr>
              <a:t>of other agonists</a:t>
            </a:r>
          </a:p>
          <a:p>
            <a:pPr eaLnBrk="1" hangingPunct="1">
              <a:lnSpc>
                <a:spcPct val="100000"/>
              </a:lnSpc>
              <a:buClr>
                <a:schemeClr val="bg1"/>
              </a:buClr>
            </a:pPr>
            <a:r>
              <a:rPr lang="en-US" altLang="en-US" b="0" dirty="0">
                <a:solidFill>
                  <a:schemeClr val="tx1"/>
                </a:solidFill>
              </a:rPr>
              <a:t>Binds strongly to opioid receptor, </a:t>
            </a:r>
            <a:r>
              <a:rPr lang="en-US" altLang="en-US" b="0" dirty="0">
                <a:solidFill>
                  <a:srgbClr val="FFFF00"/>
                </a:solidFill>
              </a:rPr>
              <a:t>long acting</a:t>
            </a:r>
          </a:p>
          <a:p>
            <a:pPr eaLnBrk="1" hangingPunct="1">
              <a:lnSpc>
                <a:spcPct val="100000"/>
              </a:lnSpc>
              <a:buClr>
                <a:schemeClr val="bg1"/>
              </a:buClr>
            </a:pPr>
            <a:endParaRPr lang="en-US" altLang="en-US" b="0" dirty="0">
              <a:solidFill>
                <a:srgbClr val="FFCC00"/>
              </a:solidFill>
            </a:endParaRP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35</a:t>
            </a:fld>
            <a:endParaRPr lang="en-US" altLang="en-US" sz="1200">
              <a:cs typeface="Arial" charset="0"/>
            </a:endParaRPr>
          </a:p>
        </p:txBody>
      </p:sp>
    </p:spTree>
    <p:extLst>
      <p:ext uri="{BB962C8B-B14F-4D97-AF65-F5344CB8AC3E}">
        <p14:creationId xmlns:p14="http://schemas.microsoft.com/office/powerpoint/2010/main" val="1890840449"/>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68263" y="114925"/>
            <a:ext cx="9007475" cy="1446550"/>
          </a:xfrm>
          <a:noFill/>
        </p:spPr>
        <p:txBody>
          <a:bodyPr>
            <a:spAutoFit/>
          </a:bodyPr>
          <a:lstStyle/>
          <a:p>
            <a:pPr eaLnBrk="1" hangingPunct="1"/>
            <a:r>
              <a:rPr lang="en-US" altLang="en-US" dirty="0" smtClean="0"/>
              <a:t>How Does Buprenorphine</a:t>
            </a:r>
            <a:r>
              <a:rPr lang="en-US" altLang="en-US" dirty="0" smtClean="0"/>
              <a:t>/ Naloxone </a:t>
            </a:r>
            <a:r>
              <a:rPr lang="en-US" altLang="en-US" dirty="0" smtClean="0"/>
              <a:t>Work?</a:t>
            </a:r>
          </a:p>
        </p:txBody>
      </p:sp>
      <p:sp>
        <p:nvSpPr>
          <p:cNvPr id="143363" name="Rectangle 3"/>
          <p:cNvSpPr>
            <a:spLocks noGrp="1" noChangeArrowheads="1"/>
          </p:cNvSpPr>
          <p:nvPr>
            <p:ph type="body" idx="4294967295"/>
          </p:nvPr>
        </p:nvSpPr>
        <p:spPr>
          <a:xfrm>
            <a:off x="304800" y="1828800"/>
            <a:ext cx="8610600" cy="2133600"/>
          </a:xfrm>
          <a:noFill/>
        </p:spPr>
        <p:txBody>
          <a:bodyPr lIns="90487" tIns="44450" rIns="90487" bIns="44450"/>
          <a:lstStyle/>
          <a:p>
            <a:pPr eaLnBrk="1" hangingPunct="1"/>
            <a:r>
              <a:rPr lang="en-US" altLang="en-US" dirty="0" smtClean="0"/>
              <a:t>Buprenorphine and naloxone have different sublingual (SL)-to-injection potency profiles that are optimal for use in a combination product.</a:t>
            </a:r>
          </a:p>
        </p:txBody>
      </p:sp>
      <p:sp>
        <p:nvSpPr>
          <p:cNvPr id="143364" name="Text Box 4"/>
          <p:cNvSpPr txBox="1">
            <a:spLocks noChangeArrowheads="1"/>
          </p:cNvSpPr>
          <p:nvPr/>
        </p:nvSpPr>
        <p:spPr bwMode="auto">
          <a:xfrm>
            <a:off x="0" y="4038600"/>
            <a:ext cx="9144000" cy="2305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spAutoFit/>
          </a:bodyPr>
          <a:lstStyle>
            <a:lvl1pPr marL="342900" indent="-342900" algn="l">
              <a:spcBef>
                <a:spcPct val="20000"/>
              </a:spcBef>
              <a:buChar char="•"/>
              <a:defRPr sz="3200">
                <a:solidFill>
                  <a:schemeClr val="bg1"/>
                </a:solidFill>
                <a:latin typeface="Arial" charset="0"/>
              </a:defRPr>
            </a:lvl1pPr>
            <a:lvl2pPr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lvl="1">
              <a:lnSpc>
                <a:spcPct val="100000"/>
              </a:lnSpc>
              <a:spcBef>
                <a:spcPct val="0"/>
              </a:spcBef>
              <a:buFontTx/>
              <a:buNone/>
            </a:pPr>
            <a:r>
              <a:rPr lang="en-US" altLang="en-US" sz="2400" u="sng" dirty="0">
                <a:solidFill>
                  <a:srgbClr val="FFFF00"/>
                </a:solidFill>
              </a:rPr>
              <a:t>SL Bioavailability</a:t>
            </a:r>
            <a:r>
              <a:rPr lang="en-US" altLang="en-US" sz="2400" dirty="0">
                <a:solidFill>
                  <a:srgbClr val="FFFF00"/>
                </a:solidFill>
              </a:rPr>
              <a:t>                      </a:t>
            </a:r>
            <a:r>
              <a:rPr lang="en-US" altLang="en-US" sz="2400" u="sng" dirty="0">
                <a:solidFill>
                  <a:srgbClr val="FFFF00"/>
                </a:solidFill>
              </a:rPr>
              <a:t>Injection to Sublingual</a:t>
            </a:r>
          </a:p>
          <a:p>
            <a:pPr lvl="1">
              <a:lnSpc>
                <a:spcPct val="100000"/>
              </a:lnSpc>
              <a:spcBef>
                <a:spcPct val="0"/>
              </a:spcBef>
              <a:buFontTx/>
              <a:buNone/>
            </a:pPr>
            <a:r>
              <a:rPr lang="en-US" altLang="en-US" sz="2400" dirty="0">
                <a:solidFill>
                  <a:srgbClr val="FFFF00"/>
                </a:solidFill>
              </a:rPr>
              <a:t>				              </a:t>
            </a:r>
            <a:r>
              <a:rPr lang="en-US" altLang="en-US" sz="2400" u="sng" dirty="0">
                <a:solidFill>
                  <a:srgbClr val="FFFF00"/>
                </a:solidFill>
              </a:rPr>
              <a:t>Potency</a:t>
            </a:r>
          </a:p>
          <a:p>
            <a:pPr lvl="1">
              <a:lnSpc>
                <a:spcPct val="100000"/>
              </a:lnSpc>
              <a:spcBef>
                <a:spcPct val="0"/>
              </a:spcBef>
              <a:buFontTx/>
              <a:buNone/>
            </a:pPr>
            <a:endParaRPr lang="en-US" altLang="en-US" sz="2400" u="sng" dirty="0">
              <a:solidFill>
                <a:schemeClr val="tx2"/>
              </a:solidFill>
            </a:endParaRPr>
          </a:p>
          <a:p>
            <a:pPr lvl="1">
              <a:lnSpc>
                <a:spcPct val="100000"/>
              </a:lnSpc>
              <a:spcBef>
                <a:spcPct val="0"/>
              </a:spcBef>
              <a:buFontTx/>
              <a:buNone/>
            </a:pPr>
            <a:r>
              <a:rPr lang="en-US" altLang="en-US" sz="2400" dirty="0">
                <a:solidFill>
                  <a:schemeClr val="tx1"/>
                </a:solidFill>
              </a:rPr>
              <a:t>Buprenorphine 40-60%             Buprenorphine  ≈    2:1 </a:t>
            </a:r>
          </a:p>
          <a:p>
            <a:pPr lvl="1">
              <a:lnSpc>
                <a:spcPct val="100000"/>
              </a:lnSpc>
              <a:spcBef>
                <a:spcPct val="0"/>
              </a:spcBef>
              <a:buFontTx/>
              <a:buNone/>
            </a:pPr>
            <a:endParaRPr lang="en-US" altLang="en-US" sz="2400" dirty="0">
              <a:solidFill>
                <a:schemeClr val="tx1"/>
              </a:solidFill>
            </a:endParaRPr>
          </a:p>
          <a:p>
            <a:pPr lvl="1">
              <a:lnSpc>
                <a:spcPct val="100000"/>
              </a:lnSpc>
              <a:spcBef>
                <a:spcPct val="0"/>
              </a:spcBef>
              <a:buFontTx/>
              <a:buNone/>
            </a:pPr>
            <a:r>
              <a:rPr lang="en-US" altLang="en-US" sz="2400" dirty="0">
                <a:solidFill>
                  <a:schemeClr val="tx1"/>
                </a:solidFill>
              </a:rPr>
              <a:t>Naloxone 10% or less		    Naloxone           ≈  15:1</a:t>
            </a:r>
            <a:r>
              <a:rPr lang="en-US" altLang="en-US" sz="2400" b="0" dirty="0">
                <a:solidFill>
                  <a:schemeClr val="tx1"/>
                </a:solidFill>
              </a:rPr>
              <a:t>	</a:t>
            </a:r>
          </a:p>
        </p:txBody>
      </p:sp>
      <p:sp>
        <p:nvSpPr>
          <p:cNvPr id="5"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36</a:t>
            </a:fld>
            <a:endParaRPr lang="en-US" altLang="en-US" sz="1200">
              <a:cs typeface="Arial" charset="0"/>
            </a:endParaRPr>
          </a:p>
        </p:txBody>
      </p:sp>
    </p:spTree>
    <p:extLst>
      <p:ext uri="{BB962C8B-B14F-4D97-AF65-F5344CB8AC3E}">
        <p14:creationId xmlns:p14="http://schemas.microsoft.com/office/powerpoint/2010/main" val="3484578654"/>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Four questions patients ask:</a:t>
            </a:r>
          </a:p>
        </p:txBody>
      </p:sp>
      <p:sp>
        <p:nvSpPr>
          <p:cNvPr id="29699" name="Rectangle 3"/>
          <p:cNvSpPr>
            <a:spLocks noGrp="1" noChangeArrowheads="1"/>
          </p:cNvSpPr>
          <p:nvPr>
            <p:ph type="body" idx="1"/>
          </p:nvPr>
        </p:nvSpPr>
        <p:spPr>
          <a:xfrm>
            <a:off x="762000" y="1981200"/>
            <a:ext cx="8001000" cy="4114800"/>
          </a:xfrm>
        </p:spPr>
        <p:txBody>
          <a:bodyPr/>
          <a:lstStyle/>
          <a:p>
            <a:pPr eaLnBrk="1" hangingPunct="1">
              <a:defRPr/>
            </a:pPr>
            <a:r>
              <a:rPr lang="en-US" altLang="en-US" dirty="0" smtClean="0"/>
              <a:t>How is </a:t>
            </a:r>
            <a:r>
              <a:rPr lang="en-US" altLang="en-US" dirty="0" smtClean="0"/>
              <a:t>buprenorphine better </a:t>
            </a:r>
            <a:r>
              <a:rPr lang="en-US" altLang="en-US" dirty="0" smtClean="0"/>
              <a:t>for me </a:t>
            </a:r>
            <a:r>
              <a:rPr lang="en-US" altLang="en-US" dirty="0" smtClean="0"/>
              <a:t/>
            </a:r>
            <a:br>
              <a:rPr lang="en-US" altLang="en-US" dirty="0" smtClean="0"/>
            </a:br>
            <a:r>
              <a:rPr lang="en-US" altLang="en-US" dirty="0" smtClean="0"/>
              <a:t>than </a:t>
            </a:r>
            <a:r>
              <a:rPr lang="en-US" altLang="en-US" dirty="0" smtClean="0"/>
              <a:t>heroin</a:t>
            </a:r>
            <a:r>
              <a:rPr lang="en-US" altLang="en-US" dirty="0" smtClean="0"/>
              <a:t>?</a:t>
            </a:r>
          </a:p>
          <a:p>
            <a:pPr eaLnBrk="1" hangingPunct="1">
              <a:defRPr/>
            </a:pPr>
            <a:r>
              <a:rPr lang="en-US" altLang="en-US" dirty="0" smtClean="0"/>
              <a:t>Is it better for me than methadone?</a:t>
            </a:r>
            <a:endParaRPr lang="en-US" altLang="en-US" dirty="0" smtClean="0"/>
          </a:p>
          <a:p>
            <a:pPr eaLnBrk="1" hangingPunct="1">
              <a:defRPr/>
            </a:pPr>
            <a:r>
              <a:rPr lang="en-US" altLang="en-US" dirty="0" smtClean="0"/>
              <a:t>What is the right dose of </a:t>
            </a:r>
            <a:r>
              <a:rPr lang="en-US" altLang="en-US" dirty="0" smtClean="0"/>
              <a:t>buprenorphine for me?</a:t>
            </a:r>
            <a:endParaRPr lang="en-US" altLang="en-US" dirty="0" smtClean="0"/>
          </a:p>
          <a:p>
            <a:pPr eaLnBrk="1" hangingPunct="1">
              <a:defRPr/>
            </a:pPr>
            <a:r>
              <a:rPr lang="en-US" altLang="en-US" dirty="0" smtClean="0"/>
              <a:t>How long should I stay on </a:t>
            </a:r>
            <a:r>
              <a:rPr lang="en-US" altLang="en-US" dirty="0" smtClean="0"/>
              <a:t>buprenorphine?</a:t>
            </a:r>
            <a:endParaRPr lang="en-US" altLang="en-US" dirty="0" smtClean="0"/>
          </a:p>
        </p:txBody>
      </p:sp>
    </p:spTree>
    <p:extLst>
      <p:ext uri="{BB962C8B-B14F-4D97-AF65-F5344CB8AC3E}">
        <p14:creationId xmlns:p14="http://schemas.microsoft.com/office/powerpoint/2010/main" val="2586792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sz="quarter"/>
          </p:nvPr>
        </p:nvSpPr>
        <p:spPr>
          <a:xfrm>
            <a:off x="0" y="4587875"/>
            <a:ext cx="9144000" cy="1431925"/>
          </a:xfrm>
        </p:spPr>
        <p:txBody>
          <a:bodyPr/>
          <a:lstStyle/>
          <a:p>
            <a:r>
              <a:rPr lang="en-US" dirty="0" smtClean="0"/>
              <a:t>Naltrexone</a:t>
            </a:r>
            <a:endParaRPr lang="en-US" dirty="0"/>
          </a:p>
        </p:txBody>
      </p:sp>
      <p:pic>
        <p:nvPicPr>
          <p:cNvPr id="49154" name="Picture 2" descr="http://www.newmediaexplorer.org/sepp/naltrexone_pines.jpg"/>
          <p:cNvPicPr>
            <a:picLocks noChangeAspect="1" noChangeArrowheads="1"/>
          </p:cNvPicPr>
          <p:nvPr/>
        </p:nvPicPr>
        <p:blipFill>
          <a:blip r:embed="rId2">
            <a:extLst>
              <a:ext uri="{BEBA8EAE-BF5A-486C-A8C5-ECC9F3942E4B}">
                <a14:imgProps xmlns:a14="http://schemas.microsoft.com/office/drawing/2010/main">
                  <a14:imgLayer r:embed="rId3">
                    <a14:imgEffect>
                      <a14:artisticCrisscrossEtching/>
                    </a14:imgEffect>
                  </a14:imgLayer>
                </a14:imgProps>
              </a:ext>
              <a:ext uri="{28A0092B-C50C-407E-A947-70E740481C1C}">
                <a14:useLocalDpi xmlns:a14="http://schemas.microsoft.com/office/drawing/2010/main" val="0"/>
              </a:ext>
            </a:extLst>
          </a:blip>
          <a:srcRect/>
          <a:stretch>
            <a:fillRect/>
          </a:stretch>
        </p:blipFill>
        <p:spPr bwMode="auto">
          <a:xfrm>
            <a:off x="1752600" y="1371600"/>
            <a:ext cx="5658968" cy="37242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9900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800" y="2347913"/>
            <a:ext cx="1752600" cy="43501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2462" name="Oval 30"/>
          <p:cNvSpPr>
            <a:spLocks noChangeArrowheads="1"/>
          </p:cNvSpPr>
          <p:nvPr/>
        </p:nvSpPr>
        <p:spPr bwMode="auto">
          <a:xfrm>
            <a:off x="7010400" y="1371600"/>
            <a:ext cx="300038" cy="366713"/>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tx1"/>
                </a:solidFill>
                <a:effectLst>
                  <a:outerShdw blurRad="38100" dist="38100" dir="2700000" algn="tl">
                    <a:srgbClr val="FFFFFF"/>
                  </a:outerShdw>
                </a:effectLst>
              </a:rPr>
              <a:t>N</a:t>
            </a:r>
            <a:endParaRPr lang="en-US" sz="2000" dirty="0">
              <a:solidFill>
                <a:schemeClr val="tx1"/>
              </a:solidFill>
              <a:effectLst>
                <a:outerShdw blurRad="38100" dist="38100" dir="2700000" algn="tl">
                  <a:srgbClr val="FFFFFF"/>
                </a:outerShdw>
              </a:effectLst>
            </a:endParaRPr>
          </a:p>
        </p:txBody>
      </p:sp>
      <p:sp>
        <p:nvSpPr>
          <p:cNvPr id="108547" name="Text Box 31"/>
          <p:cNvSpPr txBox="1">
            <a:spLocks noChangeArrowheads="1"/>
          </p:cNvSpPr>
          <p:nvPr/>
        </p:nvSpPr>
        <p:spPr bwMode="auto">
          <a:xfrm>
            <a:off x="7289800" y="1371600"/>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eaLnBrk="1" hangingPunct="1">
              <a:lnSpc>
                <a:spcPct val="100000"/>
              </a:lnSpc>
              <a:spcBef>
                <a:spcPct val="50000"/>
              </a:spcBef>
              <a:buFontTx/>
              <a:buNone/>
            </a:pPr>
            <a:r>
              <a:rPr kumimoji="1" lang="en-US" altLang="en-US" sz="1600" b="0">
                <a:latin typeface="Helvetica" pitchFamily="34" charset="0"/>
              </a:rPr>
              <a:t>= naltrexone</a:t>
            </a:r>
            <a:endParaRPr kumimoji="1" lang="en-US" altLang="en-US" sz="2400" b="0">
              <a:latin typeface="Times New Roman" pitchFamily="18" charset="0"/>
            </a:endParaRPr>
          </a:p>
        </p:txBody>
      </p:sp>
      <p:sp>
        <p:nvSpPr>
          <p:cNvPr id="108548" name="Rectangle 33"/>
          <p:cNvSpPr>
            <a:spLocks noChangeArrowheads="1"/>
          </p:cNvSpPr>
          <p:nvPr/>
        </p:nvSpPr>
        <p:spPr bwMode="auto">
          <a:xfrm>
            <a:off x="762000" y="1143000"/>
            <a:ext cx="4724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eaLnBrk="1" hangingPunct="1">
              <a:lnSpc>
                <a:spcPct val="100000"/>
              </a:lnSpc>
            </a:pPr>
            <a:r>
              <a:rPr lang="en-US" altLang="en-US" b="0" dirty="0">
                <a:solidFill>
                  <a:schemeClr val="tx1"/>
                </a:solidFill>
              </a:rPr>
              <a:t>Naltrexone is an opioid receptor antagonist and blocks opioid receptors. </a:t>
            </a:r>
          </a:p>
          <a:p>
            <a:pPr eaLnBrk="1" hangingPunct="1">
              <a:lnSpc>
                <a:spcPct val="100000"/>
              </a:lnSpc>
            </a:pPr>
            <a:endParaRPr lang="en-US" altLang="en-US" sz="1800" b="0" dirty="0"/>
          </a:p>
        </p:txBody>
      </p:sp>
      <p:sp>
        <p:nvSpPr>
          <p:cNvPr id="108549" name="Rectangle 34"/>
          <p:cNvSpPr>
            <a:spLocks noGrp="1" noChangeArrowheads="1"/>
          </p:cNvSpPr>
          <p:nvPr>
            <p:ph type="title" idx="4294967295"/>
          </p:nvPr>
        </p:nvSpPr>
        <p:spPr>
          <a:xfrm>
            <a:off x="0" y="304800"/>
            <a:ext cx="9144000" cy="1431925"/>
          </a:xfrm>
          <a:noFill/>
        </p:spPr>
        <p:txBody>
          <a:bodyPr anchor="t"/>
          <a:lstStyle/>
          <a:p>
            <a:pPr eaLnBrk="1" hangingPunct="1"/>
            <a:r>
              <a:rPr lang="en-US" altLang="en-US" smtClean="0"/>
              <a:t>How Does Naltrexone Work?</a:t>
            </a:r>
          </a:p>
        </p:txBody>
      </p:sp>
      <p:sp>
        <p:nvSpPr>
          <p:cNvPr id="1042467" name="Text Box 35"/>
          <p:cNvSpPr txBox="1">
            <a:spLocks noChangeArrowheads="1"/>
          </p:cNvSpPr>
          <p:nvPr/>
        </p:nvSpPr>
        <p:spPr bwMode="auto">
          <a:xfrm>
            <a:off x="1219200" y="3446969"/>
            <a:ext cx="3048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eaLnBrk="1" hangingPunct="1">
              <a:lnSpc>
                <a:spcPct val="100000"/>
              </a:lnSpc>
              <a:buClr>
                <a:schemeClr val="accent1"/>
              </a:buClr>
              <a:buFontTx/>
              <a:buNone/>
            </a:pPr>
            <a:r>
              <a:rPr lang="en-US" altLang="en-US" sz="2400" b="0" dirty="0">
                <a:solidFill>
                  <a:srgbClr val="FFCC00"/>
                </a:solidFill>
              </a:rPr>
              <a:t>By blocking opioid receptors, the “reward” and acute reinforcing effects from dopamine are diminished, and </a:t>
            </a:r>
            <a:r>
              <a:rPr lang="en-US" altLang="en-US" sz="2400" b="0" dirty="0" smtClean="0">
                <a:solidFill>
                  <a:srgbClr val="FFCC00"/>
                </a:solidFill>
              </a:rPr>
              <a:t>opioid consumption </a:t>
            </a:r>
            <a:r>
              <a:rPr lang="en-US" altLang="en-US" sz="2400" b="0" dirty="0">
                <a:solidFill>
                  <a:srgbClr val="FFCC00"/>
                </a:solidFill>
              </a:rPr>
              <a:t>is reduced.</a:t>
            </a:r>
            <a:endParaRPr kumimoji="1" lang="en-US" altLang="en-US" sz="2400" b="0" dirty="0">
              <a:solidFill>
                <a:srgbClr val="FFCC00"/>
              </a:solidFill>
              <a:latin typeface="Times New Roman" pitchFamily="18" charset="0"/>
            </a:endParaRPr>
          </a:p>
        </p:txBody>
      </p:sp>
      <p:grpSp>
        <p:nvGrpSpPr>
          <p:cNvPr id="108551" name="Group 48"/>
          <p:cNvGrpSpPr>
            <a:grpSpLocks/>
          </p:cNvGrpSpPr>
          <p:nvPr/>
        </p:nvGrpSpPr>
        <p:grpSpPr bwMode="auto">
          <a:xfrm>
            <a:off x="5239062" y="2347913"/>
            <a:ext cx="4057338" cy="4350151"/>
            <a:chOff x="5239062" y="2240782"/>
            <a:chExt cx="4057338" cy="4350937"/>
          </a:xfrm>
        </p:grpSpPr>
        <p:pic>
          <p:nvPicPr>
            <p:cNvPr id="108574" name="Picture 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9062" y="2240782"/>
              <a:ext cx="4057338" cy="43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sp>
          <p:nvSpPr>
            <p:cNvPr id="1042438" name="Text Box 6"/>
            <p:cNvSpPr txBox="1">
              <a:spLocks noChangeArrowheads="1"/>
            </p:cNvSpPr>
            <p:nvPr/>
          </p:nvSpPr>
          <p:spPr bwMode="auto">
            <a:xfrm>
              <a:off x="6324600" y="4800294"/>
              <a:ext cx="1120820" cy="480218"/>
            </a:xfrm>
            <a:prstGeom prst="rect">
              <a:avLst/>
            </a:prstGeom>
            <a:noFill/>
            <a:ln w="9525">
              <a:noFill/>
              <a:miter lim="800000"/>
              <a:headEnd/>
              <a:tailEnd/>
            </a:ln>
            <a:effectLst/>
          </p:spPr>
          <p:txBody>
            <a:bodyPr wrap="none">
              <a:spAutoFit/>
            </a:bodyPr>
            <a:lstStyle/>
            <a:p>
              <a:pPr algn="l" eaLnBrk="1" hangingPunct="1">
                <a:lnSpc>
                  <a:spcPct val="70000"/>
                </a:lnSpc>
                <a:defRPr/>
              </a:pPr>
              <a:r>
                <a:rPr lang="en-US" sz="1800">
                  <a:solidFill>
                    <a:schemeClr val="bg1"/>
                  </a:solidFill>
                </a:rPr>
                <a:t>Opioid</a:t>
              </a:r>
              <a:endParaRPr lang="en-US" sz="1800">
                <a:solidFill>
                  <a:schemeClr val="bg1"/>
                </a:solidFill>
                <a:effectLst>
                  <a:outerShdw blurRad="38100" dist="38100" dir="2700000" algn="tl">
                    <a:srgbClr val="FFFFFF"/>
                  </a:outerShdw>
                </a:effectLst>
              </a:endParaRPr>
            </a:p>
            <a:p>
              <a:pPr algn="l" eaLnBrk="1" hangingPunct="1">
                <a:lnSpc>
                  <a:spcPct val="70000"/>
                </a:lnSpc>
                <a:defRPr/>
              </a:pPr>
              <a:r>
                <a:rPr lang="en-US" sz="1800">
                  <a:solidFill>
                    <a:schemeClr val="bg1"/>
                  </a:solidFill>
                  <a:latin typeface="Helvetica" pitchFamily="-32" charset="0"/>
                </a:rPr>
                <a:t>Receptor</a:t>
              </a:r>
            </a:p>
          </p:txBody>
        </p:sp>
        <p:sp>
          <p:nvSpPr>
            <p:cNvPr id="108576" name="Text Box 32"/>
            <p:cNvSpPr txBox="1">
              <a:spLocks noChangeArrowheads="1"/>
            </p:cNvSpPr>
            <p:nvPr/>
          </p:nvSpPr>
          <p:spPr bwMode="auto">
            <a:xfrm>
              <a:off x="5961063" y="3802063"/>
              <a:ext cx="2654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eaLnBrk="1" hangingPunct="1">
                <a:lnSpc>
                  <a:spcPct val="100000"/>
                </a:lnSpc>
                <a:spcBef>
                  <a:spcPct val="50000"/>
                </a:spcBef>
                <a:buFontTx/>
                <a:buNone/>
              </a:pPr>
              <a:r>
                <a:rPr kumimoji="1" lang="en-US" altLang="en-US" sz="2000" b="0">
                  <a:latin typeface="Helvetica" pitchFamily="34" charset="0"/>
                </a:rPr>
                <a:t>Post-Synaptic Neuron</a:t>
              </a:r>
            </a:p>
          </p:txBody>
        </p:sp>
        <p:sp>
          <p:nvSpPr>
            <p:cNvPr id="38" name="Oval 30"/>
            <p:cNvSpPr>
              <a:spLocks noChangeArrowheads="1"/>
            </p:cNvSpPr>
            <p:nvPr/>
          </p:nvSpPr>
          <p:spPr bwMode="auto">
            <a:xfrm>
              <a:off x="5645150" y="2763163"/>
              <a:ext cx="304800" cy="290565"/>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39" name="Oval 30"/>
            <p:cNvSpPr>
              <a:spLocks noChangeArrowheads="1"/>
            </p:cNvSpPr>
            <p:nvPr/>
          </p:nvSpPr>
          <p:spPr bwMode="auto">
            <a:xfrm>
              <a:off x="5449888" y="3091836"/>
              <a:ext cx="304800" cy="290564"/>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0" name="Oval 30"/>
            <p:cNvSpPr>
              <a:spLocks noChangeArrowheads="1"/>
            </p:cNvSpPr>
            <p:nvPr/>
          </p:nvSpPr>
          <p:spPr bwMode="auto">
            <a:xfrm>
              <a:off x="5410200" y="3423683"/>
              <a:ext cx="304800" cy="290565"/>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1" name="Oval 30"/>
            <p:cNvSpPr>
              <a:spLocks noChangeArrowheads="1"/>
            </p:cNvSpPr>
            <p:nvPr/>
          </p:nvSpPr>
          <p:spPr bwMode="auto">
            <a:xfrm>
              <a:off x="5400675" y="3788874"/>
              <a:ext cx="304800" cy="290565"/>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2" name="Oval 30"/>
            <p:cNvSpPr>
              <a:spLocks noChangeArrowheads="1"/>
            </p:cNvSpPr>
            <p:nvPr/>
          </p:nvSpPr>
          <p:spPr bwMode="auto">
            <a:xfrm>
              <a:off x="5389563" y="4398584"/>
              <a:ext cx="304800" cy="290565"/>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3" name="Oval 30"/>
            <p:cNvSpPr>
              <a:spLocks noChangeArrowheads="1"/>
            </p:cNvSpPr>
            <p:nvPr/>
          </p:nvSpPr>
          <p:spPr bwMode="auto">
            <a:xfrm>
              <a:off x="5430838" y="5089271"/>
              <a:ext cx="304800" cy="290564"/>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4" name="Oval 30"/>
            <p:cNvSpPr>
              <a:spLocks noChangeArrowheads="1"/>
            </p:cNvSpPr>
            <p:nvPr/>
          </p:nvSpPr>
          <p:spPr bwMode="auto">
            <a:xfrm>
              <a:off x="5507038" y="5373485"/>
              <a:ext cx="304800" cy="290565"/>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45" name="Oval 30"/>
            <p:cNvSpPr>
              <a:spLocks noChangeArrowheads="1"/>
            </p:cNvSpPr>
            <p:nvPr/>
          </p:nvSpPr>
          <p:spPr bwMode="auto">
            <a:xfrm>
              <a:off x="5648325" y="5787897"/>
              <a:ext cx="304800" cy="290564"/>
            </a:xfrm>
            <a:prstGeom prst="ellipse">
              <a:avLst/>
            </a:prstGeom>
            <a:gradFill rotWithShape="1">
              <a:gsLst>
                <a:gs pos="0">
                  <a:srgbClr val="F07A22"/>
                </a:gs>
                <a:gs pos="100000">
                  <a:srgbClr val="2F62BD"/>
                </a:gs>
              </a:gsLst>
              <a:lin ang="5400000" scaled="1"/>
            </a:gradFill>
            <a:ln w="9525">
              <a:solidFill>
                <a:srgbClr val="FFFFFF"/>
              </a:solidFill>
              <a:round/>
              <a:headEnd/>
              <a:tailEnd/>
            </a:ln>
            <a:effectLst/>
          </p:spPr>
          <p:txBody>
            <a:bodyPr wrap="none" anchor="ctr"/>
            <a:lstStyle/>
            <a:p>
              <a:pPr eaLnBrk="1" hangingPunct="1">
                <a:lnSpc>
                  <a:spcPct val="90000"/>
                </a:lnSpc>
                <a:defRPr/>
              </a:pPr>
              <a:r>
                <a:rPr lang="en-US" sz="2000">
                  <a:solidFill>
                    <a:schemeClr val="bg1"/>
                  </a:solidFill>
                  <a:effectLst>
                    <a:outerShdw blurRad="38100" dist="38100" dir="2700000" algn="tl">
                      <a:srgbClr val="FFFFFF"/>
                    </a:outerShdw>
                  </a:effectLst>
                </a:rPr>
                <a:t>N</a:t>
              </a:r>
              <a:endParaRPr lang="en-US" sz="2000" dirty="0">
                <a:solidFill>
                  <a:schemeClr val="bg1"/>
                </a:solidFill>
                <a:effectLst>
                  <a:outerShdw blurRad="38100" dist="38100" dir="2700000" algn="tl">
                    <a:srgbClr val="FFFFFF"/>
                  </a:outerShdw>
                </a:effectLst>
              </a:endParaRPr>
            </a:p>
          </p:txBody>
        </p:sp>
        <p:sp>
          <p:nvSpPr>
            <p:cNvPr id="108585" name="Rectangle 46"/>
            <p:cNvSpPr>
              <a:spLocks noChangeArrowheads="1"/>
            </p:cNvSpPr>
            <p:nvPr/>
          </p:nvSpPr>
          <p:spPr bwMode="auto">
            <a:xfrm>
              <a:off x="5813134" y="2255072"/>
              <a:ext cx="184731" cy="769580"/>
            </a:xfrm>
            <a:prstGeom prst="rect">
              <a:avLst/>
            </a:prstGeom>
            <a:noFill/>
            <a:ln>
              <a:noFill/>
            </a:ln>
            <a:effectLst>
              <a:outerShdw dist="56796" dir="3806097" algn="ctr" rotWithShape="0">
                <a:srgbClr val="000000"/>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round/>
                  <a:headEnd/>
                  <a:tailEnd/>
                </a14:hiddenLine>
              </a:ext>
            </a:extLst>
          </p:spPr>
          <p:txBody>
            <a:bodyPr wrap="none">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ctr">
                <a:spcBef>
                  <a:spcPct val="0"/>
                </a:spcBef>
                <a:buFontTx/>
                <a:buNone/>
              </a:pPr>
              <a:endParaRPr lang="en-US" altLang="en-US" sz="4400"/>
            </a:p>
          </p:txBody>
        </p:sp>
      </p:grpSp>
      <p:pic>
        <p:nvPicPr>
          <p:cNvPr id="108552"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667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3"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0200" y="28194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4196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5"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42672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6"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2766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7"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4953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8"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810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59"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0386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76800" y="54864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1"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4572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2"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8768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3"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5334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4"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5715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5"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62484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6"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28194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7"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429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pic>
        <p:nvPicPr>
          <p:cNvPr id="108568"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3048000"/>
            <a:ext cx="171450"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pic>
      <p:sp>
        <p:nvSpPr>
          <p:cNvPr id="67" name="Oval 30"/>
          <p:cNvSpPr>
            <a:spLocks noChangeArrowheads="1"/>
          </p:cNvSpPr>
          <p:nvPr/>
        </p:nvSpPr>
        <p:spPr bwMode="auto">
          <a:xfrm>
            <a:off x="7010400" y="1808163"/>
            <a:ext cx="300038" cy="366712"/>
          </a:xfrm>
          <a:prstGeom prst="ellipse">
            <a:avLst/>
          </a:prstGeom>
          <a:solidFill>
            <a:srgbClr val="FF0000"/>
          </a:solidFill>
          <a:ln w="9525">
            <a:solidFill>
              <a:srgbClr val="FFFFFF"/>
            </a:solidFill>
            <a:round/>
            <a:headEnd/>
            <a:tailEnd/>
          </a:ln>
          <a:effectLst/>
        </p:spPr>
        <p:txBody>
          <a:bodyPr wrap="none" anchor="ctr"/>
          <a:lstStyle/>
          <a:p>
            <a:pPr eaLnBrk="1" hangingPunct="1">
              <a:lnSpc>
                <a:spcPct val="90000"/>
              </a:lnSpc>
              <a:defRPr/>
            </a:pPr>
            <a:endParaRPr lang="en-US" sz="2000" dirty="0">
              <a:solidFill>
                <a:schemeClr val="tx1"/>
              </a:solidFill>
              <a:effectLst>
                <a:outerShdw blurRad="38100" dist="38100" dir="2700000" algn="tl">
                  <a:srgbClr val="FFFFFF"/>
                </a:outerShdw>
              </a:effectLst>
            </a:endParaRPr>
          </a:p>
        </p:txBody>
      </p:sp>
      <p:sp>
        <p:nvSpPr>
          <p:cNvPr id="108570" name="Text Box 31"/>
          <p:cNvSpPr txBox="1">
            <a:spLocks noChangeArrowheads="1"/>
          </p:cNvSpPr>
          <p:nvPr/>
        </p:nvSpPr>
        <p:spPr bwMode="auto">
          <a:xfrm>
            <a:off x="7289800" y="1808163"/>
            <a:ext cx="1524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eaLnBrk="1" hangingPunct="1">
              <a:lnSpc>
                <a:spcPct val="100000"/>
              </a:lnSpc>
              <a:spcBef>
                <a:spcPct val="50000"/>
              </a:spcBef>
              <a:buFontTx/>
              <a:buNone/>
            </a:pPr>
            <a:r>
              <a:rPr kumimoji="1" lang="en-US" altLang="en-US" sz="1600" b="0">
                <a:latin typeface="Helvetica" pitchFamily="34" charset="0"/>
              </a:rPr>
              <a:t>= opioids</a:t>
            </a:r>
            <a:endParaRPr kumimoji="1" lang="en-US" altLang="en-US" sz="2400" b="0">
              <a:latin typeface="Times New Roman" pitchFamily="18" charset="0"/>
            </a:endParaRPr>
          </a:p>
        </p:txBody>
      </p:sp>
      <p:sp>
        <p:nvSpPr>
          <p:cNvPr id="46"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solidFill>
                  <a:schemeClr val="tx1"/>
                </a:solidFill>
                <a:cs typeface="Arial" charset="0"/>
              </a:rPr>
              <a:pPr algn="r" eaLnBrk="1" hangingPunct="1">
                <a:spcBef>
                  <a:spcPct val="0"/>
                </a:spcBef>
                <a:buFontTx/>
                <a:buNone/>
              </a:pPr>
              <a:t>39</a:t>
            </a:fld>
            <a:endParaRPr lang="en-US" altLang="en-US" sz="1200">
              <a:solidFill>
                <a:schemeClr val="tx1"/>
              </a:solidFill>
              <a:cs typeface="Arial" charset="0"/>
            </a:endParaRPr>
          </a:p>
        </p:txBody>
      </p:sp>
    </p:spTree>
    <p:extLst>
      <p:ext uri="{BB962C8B-B14F-4D97-AF65-F5344CB8AC3E}">
        <p14:creationId xmlns:p14="http://schemas.microsoft.com/office/powerpoint/2010/main" val="15829009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42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246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225"/>
            <a:ext cx="9144000" cy="2101850"/>
          </a:xfrm>
        </p:spPr>
        <p:txBody>
          <a:bodyPr/>
          <a:lstStyle/>
          <a:p>
            <a:pPr eaLnBrk="1" hangingPunct="1">
              <a:defRPr/>
            </a:pPr>
            <a:r>
              <a:rPr lang="en-US" altLang="en-US" sz="4300" dirty="0" smtClean="0"/>
              <a:t>Talking to patients about addiction treatment </a:t>
            </a:r>
            <a:r>
              <a:rPr lang="en-US" altLang="en-US" sz="4300" dirty="0" smtClean="0"/>
              <a:t>approaches</a:t>
            </a:r>
            <a:endParaRPr lang="en-US" altLang="en-US" sz="4300" dirty="0" smtClean="0"/>
          </a:p>
        </p:txBody>
      </p:sp>
      <p:sp>
        <p:nvSpPr>
          <p:cNvPr id="26627" name="AutoShape 3"/>
          <p:cNvSpPr>
            <a:spLocks noChangeArrowheads="1"/>
          </p:cNvSpPr>
          <p:nvPr/>
        </p:nvSpPr>
        <p:spPr bwMode="auto">
          <a:xfrm>
            <a:off x="2574758" y="2743200"/>
            <a:ext cx="4267200" cy="3810000"/>
          </a:xfrm>
          <a:prstGeom prst="star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latin typeface="+mn-lt"/>
              <a:cs typeface="Arial" panose="020B0604020202020204" pitchFamily="34" charset="0"/>
            </a:endParaRPr>
          </a:p>
        </p:txBody>
      </p:sp>
      <p:sp>
        <p:nvSpPr>
          <p:cNvPr id="26628" name="Text Box 4"/>
          <p:cNvSpPr txBox="1">
            <a:spLocks noChangeArrowheads="1"/>
          </p:cNvSpPr>
          <p:nvPr/>
        </p:nvSpPr>
        <p:spPr bwMode="auto">
          <a:xfrm>
            <a:off x="279032" y="3733799"/>
            <a:ext cx="203273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a:latin typeface="+mn-lt"/>
              </a:rPr>
              <a:t>Recovery</a:t>
            </a:r>
          </a:p>
        </p:txBody>
      </p:sp>
      <p:sp>
        <p:nvSpPr>
          <p:cNvPr id="26629" name="Text Box 5"/>
          <p:cNvSpPr txBox="1">
            <a:spLocks noChangeArrowheads="1"/>
          </p:cNvSpPr>
          <p:nvPr/>
        </p:nvSpPr>
        <p:spPr bwMode="auto">
          <a:xfrm>
            <a:off x="20053" y="5764398"/>
            <a:ext cx="287091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smtClean="0">
                <a:latin typeface="+mn-lt"/>
              </a:rPr>
              <a:t>Psychological</a:t>
            </a:r>
            <a:endParaRPr lang="en-US" altLang="en-US" sz="3600" dirty="0">
              <a:latin typeface="+mn-lt"/>
            </a:endParaRPr>
          </a:p>
        </p:txBody>
      </p:sp>
      <p:sp>
        <p:nvSpPr>
          <p:cNvPr id="26630" name="Text Box 6"/>
          <p:cNvSpPr txBox="1">
            <a:spLocks noChangeArrowheads="1"/>
          </p:cNvSpPr>
          <p:nvPr/>
        </p:nvSpPr>
        <p:spPr bwMode="auto">
          <a:xfrm>
            <a:off x="6477000" y="5764397"/>
            <a:ext cx="22918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a:latin typeface="+mn-lt"/>
              </a:rPr>
              <a:t>Behavioral</a:t>
            </a:r>
          </a:p>
        </p:txBody>
      </p:sp>
      <p:sp>
        <p:nvSpPr>
          <p:cNvPr id="26631" name="Text Box 7"/>
          <p:cNvSpPr txBox="1">
            <a:spLocks noChangeArrowheads="1"/>
          </p:cNvSpPr>
          <p:nvPr/>
        </p:nvSpPr>
        <p:spPr bwMode="auto">
          <a:xfrm>
            <a:off x="7010400" y="3733800"/>
            <a:ext cx="183505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a:latin typeface="+mn-lt"/>
              </a:rPr>
              <a:t>Spiritual</a:t>
            </a:r>
          </a:p>
        </p:txBody>
      </p:sp>
      <p:sp>
        <p:nvSpPr>
          <p:cNvPr id="26632" name="Text Box 8"/>
          <p:cNvSpPr txBox="1">
            <a:spLocks noChangeArrowheads="1"/>
          </p:cNvSpPr>
          <p:nvPr/>
        </p:nvSpPr>
        <p:spPr bwMode="auto">
          <a:xfrm>
            <a:off x="3855400" y="2115234"/>
            <a:ext cx="170591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a:latin typeface="+mn-lt"/>
              </a:rPr>
              <a:t>Medical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fade">
                                      <p:cBhvr>
                                        <p:cTn id="7" dur="1000"/>
                                        <p:tgtEl>
                                          <p:spTgt spid="26628"/>
                                        </p:tgtEl>
                                      </p:cBhvr>
                                    </p:animEffect>
                                    <p:anim calcmode="lin" valueType="num">
                                      <p:cBhvr>
                                        <p:cTn id="8" dur="1000" fill="hold"/>
                                        <p:tgtEl>
                                          <p:spTgt spid="26628"/>
                                        </p:tgtEl>
                                        <p:attrNameLst>
                                          <p:attrName>ppt_x</p:attrName>
                                        </p:attrNameLst>
                                      </p:cBhvr>
                                      <p:tavLst>
                                        <p:tav tm="0">
                                          <p:val>
                                            <p:strVal val="#ppt_x"/>
                                          </p:val>
                                        </p:tav>
                                        <p:tav tm="100000">
                                          <p:val>
                                            <p:strVal val="#ppt_x"/>
                                          </p:val>
                                        </p:tav>
                                      </p:tavLst>
                                    </p:anim>
                                    <p:anim calcmode="lin" valueType="num">
                                      <p:cBhvr>
                                        <p:cTn id="9" dur="1000" fill="hold"/>
                                        <p:tgtEl>
                                          <p:spTgt spid="266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6629"/>
                                        </p:tgtEl>
                                        <p:attrNameLst>
                                          <p:attrName>style.visibility</p:attrName>
                                        </p:attrNameLst>
                                      </p:cBhvr>
                                      <p:to>
                                        <p:strVal val="visible"/>
                                      </p:to>
                                    </p:set>
                                    <p:animEffect transition="in" filter="fade">
                                      <p:cBhvr>
                                        <p:cTn id="14" dur="1000"/>
                                        <p:tgtEl>
                                          <p:spTgt spid="26629"/>
                                        </p:tgtEl>
                                      </p:cBhvr>
                                    </p:animEffect>
                                    <p:anim calcmode="lin" valueType="num">
                                      <p:cBhvr>
                                        <p:cTn id="15" dur="1000" fill="hold"/>
                                        <p:tgtEl>
                                          <p:spTgt spid="26629"/>
                                        </p:tgtEl>
                                        <p:attrNameLst>
                                          <p:attrName>ppt_x</p:attrName>
                                        </p:attrNameLst>
                                      </p:cBhvr>
                                      <p:tavLst>
                                        <p:tav tm="0">
                                          <p:val>
                                            <p:strVal val="#ppt_x"/>
                                          </p:val>
                                        </p:tav>
                                        <p:tav tm="100000">
                                          <p:val>
                                            <p:strVal val="#ppt_x"/>
                                          </p:val>
                                        </p:tav>
                                      </p:tavLst>
                                    </p:anim>
                                    <p:anim calcmode="lin" valueType="num">
                                      <p:cBhvr>
                                        <p:cTn id="16" dur="1000" fill="hold"/>
                                        <p:tgtEl>
                                          <p:spTgt spid="2662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6630"/>
                                        </p:tgtEl>
                                        <p:attrNameLst>
                                          <p:attrName>style.visibility</p:attrName>
                                        </p:attrNameLst>
                                      </p:cBhvr>
                                      <p:to>
                                        <p:strVal val="visible"/>
                                      </p:to>
                                    </p:set>
                                    <p:animEffect transition="in" filter="fade">
                                      <p:cBhvr>
                                        <p:cTn id="21" dur="1000"/>
                                        <p:tgtEl>
                                          <p:spTgt spid="26630"/>
                                        </p:tgtEl>
                                      </p:cBhvr>
                                    </p:animEffect>
                                    <p:anim calcmode="lin" valueType="num">
                                      <p:cBhvr>
                                        <p:cTn id="22" dur="1000" fill="hold"/>
                                        <p:tgtEl>
                                          <p:spTgt spid="26630"/>
                                        </p:tgtEl>
                                        <p:attrNameLst>
                                          <p:attrName>ppt_x</p:attrName>
                                        </p:attrNameLst>
                                      </p:cBhvr>
                                      <p:tavLst>
                                        <p:tav tm="0">
                                          <p:val>
                                            <p:strVal val="#ppt_x"/>
                                          </p:val>
                                        </p:tav>
                                        <p:tav tm="100000">
                                          <p:val>
                                            <p:strVal val="#ppt_x"/>
                                          </p:val>
                                        </p:tav>
                                      </p:tavLst>
                                    </p:anim>
                                    <p:anim calcmode="lin" valueType="num">
                                      <p:cBhvr>
                                        <p:cTn id="23" dur="1000" fill="hold"/>
                                        <p:tgtEl>
                                          <p:spTgt spid="2663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6631"/>
                                        </p:tgtEl>
                                        <p:attrNameLst>
                                          <p:attrName>style.visibility</p:attrName>
                                        </p:attrNameLst>
                                      </p:cBhvr>
                                      <p:to>
                                        <p:strVal val="visible"/>
                                      </p:to>
                                    </p:set>
                                    <p:animEffect transition="in" filter="fade">
                                      <p:cBhvr>
                                        <p:cTn id="28" dur="1000"/>
                                        <p:tgtEl>
                                          <p:spTgt spid="26631"/>
                                        </p:tgtEl>
                                      </p:cBhvr>
                                    </p:animEffect>
                                    <p:anim calcmode="lin" valueType="num">
                                      <p:cBhvr>
                                        <p:cTn id="29" dur="1000" fill="hold"/>
                                        <p:tgtEl>
                                          <p:spTgt spid="26631"/>
                                        </p:tgtEl>
                                        <p:attrNameLst>
                                          <p:attrName>ppt_x</p:attrName>
                                        </p:attrNameLst>
                                      </p:cBhvr>
                                      <p:tavLst>
                                        <p:tav tm="0">
                                          <p:val>
                                            <p:strVal val="#ppt_x"/>
                                          </p:val>
                                        </p:tav>
                                        <p:tav tm="100000">
                                          <p:val>
                                            <p:strVal val="#ppt_x"/>
                                          </p:val>
                                        </p:tav>
                                      </p:tavLst>
                                    </p:anim>
                                    <p:anim calcmode="lin" valueType="num">
                                      <p:cBhvr>
                                        <p:cTn id="30" dur="1000" fill="hold"/>
                                        <p:tgtEl>
                                          <p:spTgt spid="26631"/>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6632"/>
                                        </p:tgtEl>
                                        <p:attrNameLst>
                                          <p:attrName>style.visibility</p:attrName>
                                        </p:attrNameLst>
                                      </p:cBhvr>
                                      <p:to>
                                        <p:strVal val="visible"/>
                                      </p:to>
                                    </p:set>
                                    <p:animEffect transition="in" filter="fade">
                                      <p:cBhvr>
                                        <p:cTn id="35" dur="1000"/>
                                        <p:tgtEl>
                                          <p:spTgt spid="26632"/>
                                        </p:tgtEl>
                                      </p:cBhvr>
                                    </p:animEffect>
                                    <p:anim calcmode="lin" valueType="num">
                                      <p:cBhvr>
                                        <p:cTn id="36" dur="1000" fill="hold"/>
                                        <p:tgtEl>
                                          <p:spTgt spid="26632"/>
                                        </p:tgtEl>
                                        <p:attrNameLst>
                                          <p:attrName>ppt_x</p:attrName>
                                        </p:attrNameLst>
                                      </p:cBhvr>
                                      <p:tavLst>
                                        <p:tav tm="0">
                                          <p:val>
                                            <p:strVal val="#ppt_x"/>
                                          </p:val>
                                        </p:tav>
                                        <p:tav tm="100000">
                                          <p:val>
                                            <p:strVal val="#ppt_x"/>
                                          </p:val>
                                        </p:tav>
                                      </p:tavLst>
                                    </p:anim>
                                    <p:anim calcmode="lin" valueType="num">
                                      <p:cBhvr>
                                        <p:cTn id="37" dur="1000" fill="hold"/>
                                        <p:tgtEl>
                                          <p:spTgt spid="266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P spid="26630" grpId="0"/>
      <p:bldP spid="26631" grpId="0"/>
      <p:bldP spid="2663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1066800" y="0"/>
            <a:ext cx="7543800" cy="1431925"/>
          </a:xfrm>
        </p:spPr>
        <p:txBody>
          <a:bodyPr/>
          <a:lstStyle/>
          <a:p>
            <a:r>
              <a:rPr lang="en-US" altLang="en-US" smtClean="0"/>
              <a:t>Research About Naltrexone for Opioids</a:t>
            </a:r>
          </a:p>
        </p:txBody>
      </p:sp>
      <p:sp>
        <p:nvSpPr>
          <p:cNvPr id="126979" name="Rectangle 3"/>
          <p:cNvSpPr>
            <a:spLocks noGrp="1" noChangeArrowheads="1"/>
          </p:cNvSpPr>
          <p:nvPr>
            <p:ph type="body" idx="4294967295"/>
          </p:nvPr>
        </p:nvSpPr>
        <p:spPr>
          <a:xfrm>
            <a:off x="304800" y="1676400"/>
            <a:ext cx="8686800" cy="4114800"/>
          </a:xfrm>
        </p:spPr>
        <p:txBody>
          <a:bodyPr/>
          <a:lstStyle/>
          <a:p>
            <a:r>
              <a:rPr lang="en-US" altLang="en-US" sz="2800" dirty="0" smtClean="0"/>
              <a:t>Meta analysis of 7 studies.</a:t>
            </a:r>
          </a:p>
          <a:p>
            <a:r>
              <a:rPr lang="en-US" altLang="en-US" sz="2800" dirty="0" smtClean="0"/>
              <a:t>Naltrexone lowered the risk of drug abuse better than placebo, </a:t>
            </a:r>
            <a:r>
              <a:rPr lang="en-US" altLang="en-US" sz="2800" dirty="0" smtClean="0"/>
              <a:t>with </a:t>
            </a:r>
            <a:r>
              <a:rPr lang="en-US" altLang="en-US" sz="2800" dirty="0" smtClean="0"/>
              <a:t>or without psychological support  </a:t>
            </a:r>
          </a:p>
          <a:p>
            <a:r>
              <a:rPr lang="en-US" altLang="en-US" sz="2800" dirty="0" smtClean="0"/>
              <a:t>This effect can be seen to fall off over time and may be of limited clinical significance.</a:t>
            </a:r>
          </a:p>
          <a:p>
            <a:r>
              <a:rPr lang="en-US" altLang="en-US" sz="2800" dirty="0" smtClean="0"/>
              <a:t>Risk of reimprisonment seemed to decreased while on naltrexone therapy, but the number of participants was small.</a:t>
            </a:r>
          </a:p>
          <a:p>
            <a:r>
              <a:rPr lang="en-US" altLang="en-US" sz="2800" dirty="0" smtClean="0"/>
              <a:t>Patient compliance is an issue that must be addressed</a:t>
            </a:r>
          </a:p>
        </p:txBody>
      </p:sp>
      <p:sp>
        <p:nvSpPr>
          <p:cNvPr id="4" name="Rectangle 3"/>
          <p:cNvSpPr/>
          <p:nvPr/>
        </p:nvSpPr>
        <p:spPr>
          <a:xfrm>
            <a:off x="4419600" y="6172200"/>
            <a:ext cx="4572000" cy="258763"/>
          </a:xfrm>
          <a:prstGeom prst="rect">
            <a:avLst/>
          </a:prstGeom>
        </p:spPr>
        <p:txBody>
          <a:bodyPr>
            <a:spAutoFit/>
          </a:bodyPr>
          <a:lstStyle/>
          <a:p>
            <a:pPr marL="342900" indent="-342900" algn="r" eaLnBrk="1" hangingPunct="1">
              <a:lnSpc>
                <a:spcPct val="90000"/>
              </a:lnSpc>
              <a:spcBef>
                <a:spcPct val="20000"/>
              </a:spcBef>
              <a:spcAft>
                <a:spcPts val="1200"/>
              </a:spcAft>
              <a:defRPr/>
            </a:pPr>
            <a:r>
              <a:rPr lang="en-US" sz="1200" b="0" kern="0" dirty="0">
                <a:solidFill>
                  <a:srgbClr val="FFFFFF">
                    <a:lumMod val="85000"/>
                  </a:srgbClr>
                </a:solidFill>
                <a:latin typeface="Arial"/>
              </a:rPr>
              <a:t>(</a:t>
            </a:r>
            <a:r>
              <a:rPr lang="en-US" sz="1200" b="0" kern="0" dirty="0" err="1">
                <a:solidFill>
                  <a:srgbClr val="FFFFFF">
                    <a:lumMod val="85000"/>
                  </a:srgbClr>
                </a:solidFill>
                <a:latin typeface="Arial"/>
              </a:rPr>
              <a:t>Adi</a:t>
            </a:r>
            <a:r>
              <a:rPr lang="en-US" sz="1200" b="0" kern="0" dirty="0">
                <a:solidFill>
                  <a:srgbClr val="FFFFFF">
                    <a:lumMod val="85000"/>
                  </a:srgbClr>
                </a:solidFill>
                <a:latin typeface="Arial"/>
              </a:rPr>
              <a:t>, et al., 2007) </a:t>
            </a:r>
          </a:p>
        </p:txBody>
      </p:sp>
      <p:sp>
        <p:nvSpPr>
          <p:cNvPr id="5"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40</a:t>
            </a:fld>
            <a:endParaRPr lang="en-US" altLang="en-US" sz="1200">
              <a:cs typeface="Arial" charset="0"/>
            </a:endParaRPr>
          </a:p>
        </p:txBody>
      </p:sp>
    </p:spTree>
    <p:extLst>
      <p:ext uri="{BB962C8B-B14F-4D97-AF65-F5344CB8AC3E}">
        <p14:creationId xmlns:p14="http://schemas.microsoft.com/office/powerpoint/2010/main" val="152375573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170" name="Rectangle 2"/>
          <p:cNvSpPr>
            <a:spLocks noGrp="1" noChangeArrowheads="1"/>
          </p:cNvSpPr>
          <p:nvPr>
            <p:ph type="title" idx="4294967295"/>
          </p:nvPr>
        </p:nvSpPr>
        <p:spPr>
          <a:xfrm>
            <a:off x="304800" y="4572000"/>
            <a:ext cx="8305800" cy="1431925"/>
          </a:xfrm>
        </p:spPr>
        <p:txBody>
          <a:bodyPr/>
          <a:lstStyle/>
          <a:p>
            <a:pPr eaLnBrk="1" hangingPunct="1">
              <a:defRPr/>
            </a:pPr>
            <a:r>
              <a:rPr lang="en-US" sz="5400" dirty="0" smtClean="0">
                <a:effectLst>
                  <a:outerShdw blurRad="38100" dist="38100" dir="2700000" algn="tl">
                    <a:srgbClr val="000000"/>
                  </a:outerShdw>
                </a:effectLst>
              </a:rPr>
              <a:t>Naltrexone for Extended-Release Injectable Suspension</a:t>
            </a:r>
          </a:p>
        </p:txBody>
      </p:sp>
      <p:sp>
        <p:nvSpPr>
          <p:cNvPr id="5"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41</a:t>
            </a:fld>
            <a:endParaRPr lang="en-US" altLang="en-US" sz="1200">
              <a:cs typeface="Arial" charset="0"/>
            </a:endParaRPr>
          </a:p>
        </p:txBody>
      </p:sp>
      <p:sp>
        <p:nvSpPr>
          <p:cNvPr id="2" name="AutoShape 2" descr="data:image/jpeg;base64,/9j/4AAQSkZJRgABAQAAAQABAAD/2wCEAAkGBxQTEhUUExQVFhQXFxYVFxgVFRYYFBcUFxcWFhUVGBUYHCggGBwlHBcWITIhJSkrLi4uFx8zODMsNygtLisBCgoKDg0OGxAQGi4kHyQtLC4sLCwsLCwsLC8sNDcsLCwsLCwuLCwsLC4tLCwsLCwsLCwsLCwsLyw0LCwsLywsLP/AABEIAKIBNQMBIgACEQEDEQH/xAAcAAABBAMBAAAAAAAAAAAAAAAAAQIDBgQFBwj/xABGEAACAQIDBQUFBQUFBgcAAAABAgMAEQQSIQUGMUFRBxMiYXEUMlKBkSNCocHRFUOCkrEzU2Jy0hYkRIOToghjssLh4vD/xAAcAQEAAgMBAQEAAAAAAAAAAAAAAQIDBAYFBwj/xAA5EQACAQICBgYJAgcBAAAAAAAAAQIDEQQhEhMxQZGhBQYUUWGBFSJCUnHB0eHwkrEjMkNTYnPxFv/aAAwDAQACEQMRAD8A7bI1hpa/K5sPrSKx6C3k1/yrTnZ7d+ZlkxC5gAUYRvGLfCGGZfkbVtPah8L6XHu9KmVsrMExJ6fjSZj8P4iq/vlsNMdD3JaWJ/ejljDZo24a2IuOq3+lYOH2TjAiRT7RkZVW2aDDCOV8pAJeV2k43HugE6m9VuC3M5+En6fSgvw0P4VTcdsFs0UUOLliw4bNNdppMTKRc5e/djkTTW3nWZjY8as5kgxEJgKWEU6PdHGmYOmrDS9j560uCzmUDiRQsoPAiqrjPaxh2EeLgfEvYBpI+7hQa3KRrdibcMzGsXbWEx6Jh48Ni4tLe0NLlErm6kmPMCF0zaG/LzqboF2DDrReqrJicWsMrKMP39gIhJKuXW/jcpGtuB8IvfyrIw8eLaNGM+E7zTvPsGKeYVhMDp1524VF0CxZhS1TXx+0O+kHcYdIASImW0zsP8QM0YXkbC/G3nT8BjdoWxDS4aFlRSYFjbJLK/IOC7qg88x+dTdAt9FaDc5cWYM2OMYnZickQssafdQm5zHnfz+Z39AFFFFAFFFFAFFFFAFFFFAFFIRUSw2+83zNATUVGqH4j+H6UpU9T+FAPophU9fwpkj2tx1PS9tL60BNRWIZrX8Q9MhzX62vr9Ka07aHMttQfs342J0s3lUXBm0VixSkkaqR/lYHh5mme0N4fEnGx8La9bC+nOlwZtFYwxPUpzt4jrqbcugo9pHVNNPf59OHrS4MmisZJmN7BCORD/8A1p6u2t1t08XH8KXBNRUPeN8Gn+YcelOzn4T9RUgkoqESn4D9V/WloDQ7C3n9okaMxiOxIF3JLAEWkVSgvG1/C19bcKxo99kzEGIi0zQkZgX8JADBALtx90ajTqKtdFQCoLv7Hlv3Mg0uASga4YqQVJutrXNx5amsqXfKENEoRyZUzpqg+6rFWzMMhsw48dbVY2jB4gHS2o5dKZJhka+ZFNxlN1BuvG2vLyoCtLv7he5aY5lUKrqDlzOrZ7FRfQ/ZtcGx0rdbJ2smI7zID9m5Qk2ykj4WBIP9RzrLXDoM1kUZve8I8WlvF1060QYZEvkRVzG5yqBc9TbiaAltSFRS0UAwxL0H0FIYVtbKLcbWFr+lSUUBD7Il75Fv/lFJ7FH8C/QVPRQDIolXRQB6VJSUlAOoptFAOoptFAOvRTaKAdRTaKAdTXW/Mj0ooqQMZDbRtep1/DSkVWtqQfl5/pT602+G31wOElxDalRZF+KRtEX66+gNWhBzkoxWbyQbsPxu8EETlJJkVgLkam1+tgbVAN68JfXERW9T5dR1vXl3EytLI8jm7uxdj1Zjc00RV2NPqrTcVpzd/I1JYhpnqJd5MJfMMRh7/wCZQQOHGpRt3CG32+G/6ieumteWsp6n60oLfE31NW/8rT3VHwRHaZeB6pG08LbwzYe5OtpU4Hj96phioCNJIideEi/rXk+7fE31NAd/ib61V9VVuqvh9ye0vuPWXtEZ+8h05SD9acCLXFiegf0ryb3z/EaX2mT4vwH6VjfVR7qvL7jtL7lx+x64WVspOTXkL8fn0pFlbmnXgb9PL1ryUuNlH3z+FZ2xsTNLMkZnMate7ngtgT1HTrWKfVaUYuTq5L/H7lliH3c/seq1Y9PxpQT0/GvNb4bFJKiLi8yPnyMjFnIQX9wNxbkL61lPhtoqzLHi8xBIUCVwWte9xm8JsCba8DWo+g4r+quH3J177uf2PRlFeXIN88dqPaJD/G56/wCKisj6t1l7S4Ma/wAD09hp1dVdTdWAIPkalqg9nG273wznhdo/T7y/n9avtcrh6yrU1JeZ6WMwssNWdN+XihaKSisxqi0Ul6AaAWkoooApaSigCiitFvXtFoYwVlWI+KxZAQxCkhMzEKtz142sNavTg5yUVvIbsje0VzzEb44hTLrHdVYhDGQVtDHJ3jLmz2DM17gLZbXvW62bvI3dSsxSfJikwyPCAqSZ1iIbViNGkINifd66VsSwVWKv+fmZCmmWmiqom/EeTMYpB4RJa8fuFFcG+axPitl46GtltHbyQlmb+xQhHfpIwuF9ALAnq6jrbG8NVTs0NJG5oqp4jfWNUbwMXySso4C6CYqj6kqSIW1tWXj9uyLLkRYsqwwzSNLKU8MsjpZTlIuMhOvEkCp7LVW1DSRYaKr0G98Dg5Flcg2IRcxtYNm8J4WINOXe2DIrMJEugkN0Jyhkd1UlbjMVRiB6dajs1X3WNJG/oNY2z8cky5kvbMykMCrBlNmBB4VkmsLTTsywlFFFQArgHbNvN7TixhkP2WHNiRwaUjxH+H3fW9dX7Rt5fYcE8gt3rfZxA/G33v4Rc/KvNKkkliSSTck8STxNdX1awGnN4mayWS+Pf5GvXnZWHKtPtSClvXanniWotS0VIEtRRRQCWpLUtBoSJamstPvSGpJIzGKdESpupIPUaHXQ0ooo89pN2Ow44/Kloh50ViltJudCw2IMcgdDZlOYHzFdq2HtNcRCsq8xqOjDiK4dwNWrcPb3cTd25tHJYa8FfkfyPyr4DgcRqqlnsZ9L6awOvo6cV60ea3o6tRRRXQnEHOcK7bWxuIR3dcHhmyd3GxXvZLkHOw1t4Tp6VfIMAiKqoCoUBVsToBwGvGuX4XeiXZe054Me7HDTEvDJkACgsSvujxWvlPMWFdQ2dtCKeMSQyLJGb2ZCCptodRzr0sc5rR0VanZaNtmzPzve+8xQis77QxzyiJzEqtKFYoGJCM4HhBI1AJ0qhdnvah7fiZMLPAMPMoOUZyczKSJEIKizDp69K6PXCe2nd6TBYuLauF8N3UyZeCzLqrG33XGh9POvNMp2va20Uw8Mk8ptHGjOx8gL2HUngPWufbsdqzYyPEyJgZMuHj7w5ZM5ZifDGoCDU6n5VSu1btHXG4PDYfDHWYLJOqm5VgbLCfPNc+gXrV62du0dm7AxKISs/s000jqSHEvdk6MNRlAAHpQFn3J3m9vgaYwSQFZGjKS+9oqNmGg08VvkasFcR7Oji8fsTFquJn9qSdmicysWuIoyI8zH3WIYW6m9Zm4HaQw2TimxLFsTgw1s58UmbSINzuH8J8gKA6nt3aaYXDy4iQEpEhdgtixUchetXuhvXhsfhnniBSKN2Ru8CrlKqrluNgLMDfyNc63Cx+Pl2TtDHYjEytaCcQBrWvHGzNIBax8Xh/hNY+5uMx20di4wDEhZVlfMxRRmh7gZ47KvPXWpB1iTDYTGKLNHKqn91ICt7cGyHpyNbFcGgTJlBTUkMLgknMSb8TfWvO3ZBgdpSxT/ALPxMcKq6Zw63uxU2I0PIGuh757a2js7ZCSyTI2LEuV3VVKFGZsosR0y/SrOcrWvkRZHQpNmwsbtFGTYi5Rb2a+YcOeZv5j1oxWy4ZCrSRI7J7pZQSvoTXG5t7N4Dgo8eqw9xlTwqgeRwTl7woNbE66EWvW03y7UsTh8DgZYoVXEYpWZhIrEIYyqsFQkEksdL8qacu8WR0/D7LhjN0jRTrqFA4ix/Ctdj9mYHDxGWWOKOJAQzEWVVYlTf1MjD+I1zvEbe3ljgM7YfDFFTvGFhmCgZiSBJyHIUr75HauwMe8iBJYkyuEvkJBV1db3I4HQk8KnWT73xFkdJ2XtfBtH3kM0RjdnOZXGVnvd9Tz1FbYGuX9gkKybKs6qwXESgBgDyjbn511C1Y83tAUUVR+1vej2PBlI2tPPeNOqr+8f5DQHqwrNh6Eq9SNOG1uxDdlc5N2qbze241lQ3ggvHHbgxHvv8zp6AVVFqwbH2Ng5cPCGxHd4mR5A2ZlyIiC63UgAFvdBZhqfI0zE7AjWaGFMVHIZCbso8CC7AeK9iTl4eYr6VhJ0cPTVBXWjfc9218maFROTuaTNRerU+5VnVfaEFriQkC6nOyrZb31GXQ878qZFuNMctpE1UtwNxYgWPK+tj0OhrL2/D+9+5j0GVi9F63kW67u0oR1tFJ3d3uL6qq6C+pLqKkm3NnDhA0ZLEhbl1zWQOzC6+6AeNXeMoJ2cvzaNBlevRet2+6WJH92SACVD+IXycrf41+tQSbuYhVzMqBbEkmRQqgWHiPBblhYHXUVKxVF7JriNBmroraR7tYlhpH4s5jC3XMSAWNtbaWrG/Y8/eCMxnOy5woILWy5tQpNjYjjbjV1iKT2SXEaDMOkNZ0uwsSP3L6dBfiLixGjXGul+B6UyXY2IUAmF9b2spJNioNgLn7w+tO0UveXEnQZiCkp8+ElQAvFIoJKgsjKCw4rcjjodKlTZWILZRDJe4GqMLEi4BJAAvVtbC17onQZHCeNFNjBF7gj1FuoPHzvRUSauLF6PE0oakYamkIr86n2U6/uNtz2iAKx+1jsG6lfut+tWWuHbu7WbDTLKuo4MPiQ8R+ddtw06uqspurAEEcweFe/gMRrIaL2o4TpnA9mraUf5ZbPB70a7bmwsNjY+7xEayrrbXVTwOVhqp05VjbpbsQ4CNkw7yGN2zhXcMqm1jksBYHTrwqmY3as0PfBJJFCmW1iqorhs4Jup4nOLc7gUyHHzwRSLFMyBPdDkZIxmgUFiynKgv/6q9FVp6Ghd27tx4+Vzqla7eDY8eLw8uHlHgkUqSLXU8mUngQdR6VSMTvPiM4VZ9C7JpGgIHegXAYXNkKEHh4jcHlJg9t4mbDs8jrnSXDsqgKCDdhYqNQpZRx197laqXJMTd7sVwuGxMU5mll7tg4R1TKWHuk2HI2PyFdD2zgBiMPNATYSxSRE8bCRGQm3O16qOC3kxL4WaQMryI8MaeBR7+UFj4gtyW6gC1QS714q5KNA5DOgVBdLp3LDMxcWuHPivYA31pci5s+zjcr9lwyxd93okk7y+TLbwhbWuelVDezsZ9pxU00GJEMcxDNHkJGfix0IBBOuvMmtliN9MUHF+6sptZY5PE0j5U8OfxZVI8I9421XhWz2dvLiC0hdVuz4VFSzFIhJI0T5mv71wfIm1Li5uv9m0TZrYCIhVOHfDhj1eNlLkDjq160XZnuM+zsPiIJpEkEr3BQEeEpkPGocBvrM0kbGI5ZRFZMsgCr3s6vMPDcLlCks3hshN7EVkxb8yFVb2cG+W2Vnu5zSK+RSmYjwEDTiRewINLklMwPZptXBDEQ4HFQ9xOCrF7iTKQygjQ5WAJ1BraYvs2xX7FbBd8JsS86zlpHbItsoKKxubAL9Sas+P3v7ud4SjWWRBmDrmu0iqFClPdsTfW/nzpMNvq0gUph/D9nmYyAKA7SgZSQL/ANncE6a0uDZ7ibKlwuAw+Hmy95GmVspuvE2sfS1Vjtj3Im2jHC+GK99AWsrG2ZXy3seoKjjWQm/p8TlB3SkvoVN41wwdkDXAvn1z8LHyreyb1Rju/s5CrxxyBhlKgSSCNVvfU3I4ciOopcHO8RtDeYwNA2Bw7BozGXumfKVyk/29r28qXdDcDF4fY20IZU+3xKHJErKSCq2UFr5bk+fzq8tvzEBmMUwU95YkKAe7F+bczceVtbU9N9YGOVVlubAHJmHukk+E6heflc8ATS5BpOxLYeIweBkixUTRP37MAxU3UpGLjKTpcH6V0KqvJvpDlIQO0lmyjIwRmUEjxcgWBUedWWJwyhhwIBHoRegFdwASTYAEkngAK8x9oW8Zx+NeQH7JPs4hyyLxb1Y3P06V1jto3m9nwvs0bWlxAsbcVhHvnyv7vzNcGjWuz6s4CyeJmtuUfm/ka2IqWyQoWnxMVIZSQQbgjQg+VFBNdc8zSuxJ3LsWYlmOpJ1JPrUaNbgSOWh68RpUgiZg2VWbKpZsoJso4sbcALjU9at+0Nr4JvDPE+uRlBj7oxpljGQldWBszA+la9Wtq2oqN/hu8v8AhkimytbEVGnRZXZY2JzESBNQCVuzaDxBdTVhxGyIzIBHtAAjSMd93hXllzgi2mgAGvCsJDsw+93oWzDQPmzFtCdSBpw/G5qHFy4EQymAOJswEeYkkBXUhlNhlJUNe50PCtSrKVSacVJbv5Vb458/AujaY/YTwo7DGnvY1zujOc5uiyIMoNxoFGtxcLUeCwGLkjEgxYs6lwC18xNgQeVxfnoLViTYbZ7NdsRMxYscxNyq2Ypmul2bRQddL0DZWz/CDimvcZjYWP2d/D4fj0uawOTUfWbv/r/N5JO6Y1MQkCYoNIVYqVJsSuYFQbeI2B11vWbh9ydps7Txhy+UhXsAXsoVQM1hYgWv6Vd+xnd7BhZJ4yJpFYKrtYlPCCQF+6b3152rqtq57G9MTpVHTpxXc21a/l3GeFK6uzz5Huzt7IFEBAXh44Mxt7v3+IFwPU1g4jY22YBmOEcDX+ziSTRipYWjubEqCa9I0GtFdMVb5wjwL6pHkvaW2sSWCzXVlZXCsmUqyFyvhI6u34VknfTE6eJba6BdPEVJ0vqbqDXY+2yCB9nyMyhpoyhRhbMvjUNc9LE6VUeynd2EwDEsoeRmYDMAQgU2GUdTrrXrQ6WoyoacoK6drGliqsaEXJ5lPxnteLYSDCSsAiJdYpGvYeJiVABLNmY6cXNFd4Apa1V09NKygrfFnlelH7nM5NemF6dbU0xhXy8++Kw9WronZrt3jhnP+KP/ANyfmPnXNxU+FxLIyuhsykMCORHCs1Go6U1NGpj8FHFUXTfl4M9ArGBwA1Nz6nUmhowb3AN+NwK127u11xUCyjidGHwuOIrZ10kZKSUlsPnFSEqcnCSs1kyMwKTcqt+thfXj/QUi4ZBeyKLkE+EakcCetqloqxQxf2bDkMfdJkYWK5RlIHC4tUUuxcOws0MZH+QeX6D6Vn0UINbNsHDNq0MZOuuUX8Vgf6D6U/D7FgS+SJVzFGNhpeM5o/odfmaz6KA0w3WwgtaECxBFiw4MXA46i5OnCohufhBa0bCwyg97JcC5Jsc3PMQTzGlb6igNHtPdaCUs1irsyOWBJ1VlPuk21C2+dRndCDm0x0UaysdFZmXj0zFfTSrBRQkq67i4fW7zG4I1deLJkZvd4kW8tBpxvPtHdNJhHmnnvGgRTeM3YOkgkYFLFroOgseHC1hooCmz7hqz3OIkKEPmDKjMS0axJrltZQCep0HAVMdyxcEYiS+dXbwprbLoAAMvA8OTEairZRSwsU1tx8t2SYlgtkBUBdGzgMfUnXpbTTW0NKsMOaRgEjjuzHQBUXU/hWVXKO3HefJGuCjbxSWeWx1EYN1U/wCYi9ug8628DhJYqvGlHft8FvZWUtFXOWb2bdbHYuXENwJyoPhjXRB9NfUmtaKai0+vqVKnGlBQgskrHmTldmx2VsOXErI0Vj3fd3W5zN3jZRlFtbWJPQAnlUuN3WxUblO6LkG14/EpNyvhOmYXHEVgYPHSwkmKRkJsTlNtQGA/BmHzNZI2/ibf2z+V7G3PQkaVhmsTptxcbeNyVaxlbHTGYR3dcM5zRlGDxvlMZdGYEDk2UL5h9OVbbEbWxJ+3lwBZgVjuVa4/s7Aqyk65VUE9SBWhw28eJjChZNFUKAVU+EAAA6XNgoAPICttsraO0MSztCyLkPugKq3ctLlUW5lGNyfnrWpiKM76ypGHi7yRdNGFjdoSNJHJ7Iy92kiZSpKa5wrWKcULjje5UcKkfbkRsHwKhgFuAgubaEHMtwrHxX430raAbTuWV43zAx2VkyHK7McuvFSSTwsOtqw4MVjmmbEIIWkQHDNZoyOcufVrG1r572GUdKxrRa9nJbpvn5kiLtHDkg/s8mP3iRGCSFWzNpoNAxtwGhph2rg2UgYR7ZMpIjQ5chBLeEjxFRq2hGY1kptraLFwsCExO4IVTdGfMrAKHsRZ7XsbC3Kmwvj4A4GGDBnaXMquyqZowXC5WsRlYdbWNY3Dvtfd6/54Em97K9qwLi1iwwdLrIXv+8GhAPiN8vLS/HWu0rjOtecpNpYoTQzDCFWhJICRuocEZbr4b8BfievlVsTe/aqBMpwmIz5jZ4pM6Ktg2cxlbWJAuR51zfS2AqSqKpDO+693v3mSNVRybOvy7RAqrb474thoWeJFZ+Qa9r/IiudYrtWxijx4XBi/PvJD5XKCS4/+a0+M3zxWMKoJMBFdgL5CMvmWkLaedePLA4lrKNjI6l1kzH333pmxmDw7SEKzM5dEBVTltY5SbkA+tbXsY2vMzvhtDCozg/eQk8B1B1qv7Y2okUmSVBM4AIkW2V7hRmGvDRtOFzWNsXeKLCyiTDJIklyCSbhkLXClc1rADW9bs6DjQVJSzvzMNSlGtBxksmehxhm5EUlaPYm8TyYeKSVUV3QMwGZRrwsCTy86K8mVSUW09xp+i8P48SgkdKAtPy6nSnBOtck2fa7kZjoENZAS9SBKpplHUsbzcXa/s02Vj9nJYN0Dfdb8q60K4ZlrqG5O2e+iyOftI7DzK8j+Vet0Zi89VLy+hyvTuEu+0R+D+T+RY6KWivbOaEopaKAKKKKECUUtFAJRS0UJEpaKKAKSloqQYO2dpJhoJJ5DZI1LH5cAPMmwHrXljbW03xWIlxEnvSNmt0HBV+QAHyrpnblvPmZcDGdFyyTW+LiifIeL5iuVIK7vq3gNTR18lnLZ8Pvt4GniKmdh1LRSGulNMWktWXs/ZzzXykXBUa31LkhQLDyNJ+y5rle7NxYkXXne1tdeDcPhPQ1TWQTauTYxGqXD42RFZUdlV7ZgpIzZb2uR6msnD4aWOVPsiWA7zLobre19Li1/yrYzgyIT7C2Z1YBxnJzcMxF9NSLachxrFUqxyTSa+K+bLJWNLHj5VBCyyAHUgOwB1vfj1pcJtCWK/dyMtyCbHiRzNbllh8OfByh2CqMoIBdAFayg68CT18rVh3gMhLQyqvdrZADmLAqGYa8CLnoPPjVFUjJO8P2z5kmPBtnEIWKTOC5zOb+83U06Tb+JJBMzXFiPd0sLCwA6aVllsHmt3M40FgSdW0zC3G3G3rWOPZyniSRSGc3W/iUnwDUG1hp9afw3nq+SJux+A3hmzNnlbKRc6DxMAFUHTyH0pu1Wu6okkkxIzOFkIjBYC6DTxGwAJ8hVr7KdmYebvy1u+AULnBdQpa5BjFs40FyNRXTZN2sOzAmDByOb6FQrEgXNufnXOdI9J0cPiHDQeXdbuLKlJvSOVz9n0RhRs4STKC6rnc3NjY3PEeQFVxdyccsjezxhx91jkU68RZ+B/Wu2Y3dSR2uz9ypNgoKEXPBQTxrZ7H2RGqkRyo7DiVKE6jS4XhXJVOkMVUle+X5+ZmWEZrbzPOu8W7OJhwsU80ZQlnjZSLZQhCKxA66C/PjzrM7OdhiXvsS6Z44FuVPB20IW/TmfK3WumdsM0iYGSFY3dSEZ5WAEcaBxZVPFnJsLDlc1idg2zpPYp2bL3MjnKQbuGUZWzLbQaCx9alYiV1JrO1vzyyM1m4tFfwu87TjvsQ6oGJESopFkUka2cX40V0iPdDCLcezI1yWuQTq2rEa6XOvzpKdpob4GPVSM89n8Xxv9R/ppp7P4/wC8b8P9NW9ZT5UveeYry1hMLL2f3+p7PpLF/wBxlLPZ+vKQ/O36Uw7hHk/9KvAk/wD1jT6j0fhn7PN/Un0ri/f5L6FC/wBhX+MVl7L3ZmgkWRWBsdRpqp4jjVyy+dLaoXRuHTTSaa8WRPpPEzi4yldPwRjrO39231T/AFUpnP8Adv8A9v8AqqcUtegaBiHGf+XJ/Lf+hoGOHwyD/lv+QrLpCaAg9sXo/wD05P8ATTfb4+pHqjj+oqcygc6b345VBXTj3kYx0fxj56f1p3tcfxr/ADCnpJc2tTyKklNPYQjFJ8a/zCniZT94fUUpjHQfQUncr8K/QUJHZx1H1ozCmHDp8K/QUnsqfCPpQEtajerbqYLCy4h/uL4R8TnRFHqbfjWz9mX4RUM+zYnFnRWHGzC4+hq0HFSTkrreQzyVjMe80ryyG7yMWY+ZN/pTRKK9WndzCn/h4v5BUUm6eCPHDRfyCuwp9aacUo6p5eK+hrSw9955Y70Ud5XpyTcLZ7ccJF/KKhbs62af+Fj+QrKutVDfTlyK9lfeebYsUy3ysVvxsSL/AEpfbXvmztfTW5vpw/qfrXouTsx2af8AhwPRmH9DWK3ZJsw/unHpLJ+tXXWbBvbCXBfUjs0ji+DlR41dsS0c4uLluRfxC1tBl148adPiSoJTHXK5Ba1r5iL2PMKCfmprsTdkOzvgkH/Nb9agfsbwB4GYfx/qKw+nsG3f1v0x4E9nkcoGJ8Bb24E65RkW4sWB046gG1vj86leGZSJ/aor5cqkgapdW8I4HUjXqK6U/Yrg+Us4/iX/AE1HJ2KYU/v59OFyht/21PprBe8/0IjUSOcnCzssZ7+AlbuCTrYgKAxHqdOlzUYkxLOYw8RChC3hsDmCta1rm2S31610GTsPh+7iZfmqn8qgbsPXlim/kH61kXTGB3z+HqMaiRg9m6GdpWdVUhxkyq3hN3DkXbMSAx1FiL9NBZ8fiZkmZVmlL2WRXT2RxHcMGRI5rSrcEatf3BrrrLuruD+z1mBnzrLk95RlXJmJuCba3tfThxFSYoHQFpBntmKiQoL5X8PeRzR2JuPeta9q5fpGtTrYiU6bvHK3AzQi4o1k205p2j74YiSKPu3KNg4MkrxhQzhi2l2zWt10qyYfbGzsKlwYMM8gV3iGTv7kZrPHHdifF+PnWlmwLMqhmBHhVSRhDdSboB/u2oIB0sLW61rdoBz3hAa7jMuT2iRQM9wgEMMOVVVRYmTS9jWhYyXMDtZ3sSXByQxRvZ1Vs8qmO63Vvs428bcrkgKNbm9gXdku03h2SjLFJKPaJFYRHxKLZsx5ZbBuPMqOdarG7JlxcUkMSI0zKwZQqEB1sU8aO2V2txlkZha2UXuNv2d7MxWz4BDiY2QlnfuyQwsLfajIb5rXWyEnxi68DULMbC5jtAwCk58RbgQGhkBHG63C6kHQ9CCKStRtDa8dk8YzEElWkwyldbqbYpVexBvw0560lW0UTc6KqeX9KlsadRWGMFHYWG0jNam4hbisZhw1rWr4l05WtzDHGZ+i/U1G2Ik+FfqamNRtIBxYD1IqNbI15xa9trgKk7nkv1NS5z1ArEXDq2udjfozW/CsiPDqOR/H862U2Upub38/oKT/AIqaFXqTUwiHQU8LU2MmrvtIAF5L+FNnmcWyxM3oVFv5iKystLapsXUDHw7MdWUL5XufwrIotRUl0rC0Ul6CakkWioMRjI0Us7qqqCxJIAAGhNarY+9+CxUrQ4fExyyKuYqhJ8OmoNrNxHAm1AbyiikLUAtFRTYhVFz+AJ/pWP8AtJeSuf4bf1qrklvMU60IuzZm0VjR4wHiCPW35GlOLXzqdJE66Fr3MiisNsZ0FMOMPICl0VeIpreZ9JeteZ3PP6CtNiknLkCLESD4u9ijj110GYNp6VKaKPEP2YtlpLUBgeFa7B7OTKCynNbUF2ax9b2NZ6IBwFql23GaLk9qH0UUVBcxNpRFl0/P8tfpVRxOEF2yIp0UFlyZuGRlOSSJ7/eJPnarljYC8bIGKkggMOKnkR6VRJI9rwEq8UeOjv4SrRK+UAWzLLludL+8x1qyMcr32E2NwbCN794Yw1gqnFmQspHizDEe4RmA1AuR0tWpD5pAJUXLexjlVLvhy3ePfvZ5GYqQCcovw6abOPbOIyBW2XIOTr3SlbXubEMQddafJJiiv+54HupNAGkjhRQA2oPjzHQnhS5XT8HwNxt8rDA3d5U5RhQFu33QoHE1BBEzQqs4Dswvlax0FjezaaEcSNL8RembP3Wd8UmLxbKZEQrHEhJRSeLsx1ZracgL86sO0oYiuaULlW5zHTJpa4Yar61GSZdXazKpi8BFiCHDTgFbgxySZCGJcEZCw59fworZPsZJGLpNdWsQO7hdRp91gtzfjqTRU+r3izLNRRRVS4yVLi1RLhuprIorFKjCT0mgQezjqaBhE+EE9TqamNMZqlU4LYirjHeh4WlqO5pBfrVyR7NbiQPWonxaDi6j1YchmP4a1Su0Dc84popYxK7BgskazMivHxGhdQtjxIsbHnaoNhbtth0RcQUUBrZjMveZVVXjkzEe8kmdRqfC9iSNKi4uy3zbfw6/vVJNrBLuSWUsgAW98wGnU6C5rGk3pi+6Ha+W3hyg59IzdrWUv9nf7raNbjU0exYCuiKVINrEkZWcSWFjwDC46crVqsHtTBrjJsI0i98XzIjrYfaIjvHGx0a5XOVBvdjpTMZkk29TcRDZbXzO1gNe7JYAG2SSyuOKghhcVHJtbGObKioDzyMxXXu34kAsjePo6HTUVnb142ODCyyOgdCAjAnKtpWEbF2+6ozEluQFQbp7dXFiXIh7uJkRHOa0ilAQbsAcw58RqNaZgwe8xhZY5JWUuGPhyL4cwSVVYKbFAVlQnUgsrDnThu9I5HfSM3xDO9jmNpQoBGUMAjrzRwbGxIrD3xxG0lxDrhIi0XsyFWVIzImJaSQXUyeFhZUDKTor3FXPCq2Rc9g+UZrcA9hmt5XqLEWNBszYwIJkBzK5VrqLORdWfXS0sZTMOFxfiK4dvHAuxttqYMyqrxSrc6dzILSxkcx7w+Vdy2Xu/iUxPtE+PkmAV0EQiijiysbgHKLkg2146ca4x/4hIr7UiC6k4aIH1MsoH5VKRY9Bd5cBgdCAR6HWgvflTMGtooweIRAfUKL1Kx04WrUqQm27MoyOS/IfWopk0PXl5GpyT5/SgA8kHztURo3d22YJtSVrcjWxYCQ+9Mf4EQf1BNZ6YPrmNZIRutvSnCPzNbSiVhhorcRDCjp+NPCgdKkEYpwUVexnVNLYiLMPM/KnAnp9akooXsNF6W1LRUlgooooApLUtFAJai1LRQBSMt+NLRQFcxG4uAdi3s4UkknupJYgSdSSsTqCfO1JVkooAooooBpp1FFAIaDRRQCUlFFQQFU7fjBxyP8AaIj2w7WzqGteeC9rjnYUlFGSbvdSMLg8OAAAI1AAFgAOAA5Vptg7Jg9uxUncRd4JUIfu0zglNSGtcGiigLgyAixAIPEHUfSlCgaAWHlRRQDGoFFFCB1q4/vvhI32ypdEY5sOLsoJt4dNRRRUg6+4pFFFFU3gkFLRRVyQooooAooooAooooAooooAooooAooooAooooAooooAooooD//Z"/>
          <p:cNvSpPr>
            <a:spLocks noChangeAspect="1" noChangeArrowheads="1"/>
          </p:cNvSpPr>
          <p:nvPr/>
        </p:nvSpPr>
        <p:spPr bwMode="auto">
          <a:xfrm>
            <a:off x="1635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data:image/jpeg;base64,/9j/4AAQSkZJRgABAQAAAQABAAD/2wCEAAkGBxQTEhUUExQVFhQXFxYVFxgVFRYYFBcUFxcWFhUVGBUYHCggGBwlHBcWITIhJSkrLi4uFx8zODMsNygtLisBCgoKDg0OGxAQGi4kHyQtLC4sLCwsLCwsLC8sNDcsLCwsLCwuLCwsLC4tLCwsLCwsLCwsLCwsLyw0LCwsLywsLP/AABEIAKIBNQMBIgACEQEDEQH/xAAcAAABBAMBAAAAAAAAAAAAAAAAAQIDBgQFBwj/xABGEAACAQIDBQUFBQUFBgcAAAABAgMAEQQSIQUGMUFRBxMiYXEUMlKBkSNCocHRFUOCkrEzU2Jy0hYkRIOToghjssLh4vD/xAAcAQEAAgMBAQEAAAAAAAAAAAAAAQIDBAYFBwj/xAA5EQACAQICBgYJAgcBAAAAAAAAAQIDEQQhEhMxQZGhBQYUUWGBFSJCUnHB0eHwkrEjMkNTYnPxFv/aAAwDAQACEQMRAD8A7bI1hpa/K5sPrSKx6C3k1/yrTnZ7d+ZlkxC5gAUYRvGLfCGGZfkbVtPah8L6XHu9KmVsrMExJ6fjSZj8P4iq/vlsNMdD3JaWJ/ejljDZo24a2IuOq3+lYOH2TjAiRT7RkZVW2aDDCOV8pAJeV2k43HugE6m9VuC3M5+En6fSgvw0P4VTcdsFs0UUOLliw4bNNdppMTKRc5e/djkTTW3nWZjY8as5kgxEJgKWEU6PdHGmYOmrDS9j560uCzmUDiRQsoPAiqrjPaxh2EeLgfEvYBpI+7hQa3KRrdibcMzGsXbWEx6Jh48Ni4tLe0NLlErm6kmPMCF0zaG/LzqboF2DDrReqrJicWsMrKMP39gIhJKuXW/jcpGtuB8IvfyrIw8eLaNGM+E7zTvPsGKeYVhMDp1524VF0CxZhS1TXx+0O+kHcYdIASImW0zsP8QM0YXkbC/G3nT8BjdoWxDS4aFlRSYFjbJLK/IOC7qg88x+dTdAt9FaDc5cWYM2OMYnZickQssafdQm5zHnfz+Z39AFFFFAFFFFAFFFFAFFFFAFFIRUSw2+83zNATUVGqH4j+H6UpU9T+FAPophU9fwpkj2tx1PS9tL60BNRWIZrX8Q9MhzX62vr9Ka07aHMttQfs342J0s3lUXBm0VixSkkaqR/lYHh5mme0N4fEnGx8La9bC+nOlwZtFYwxPUpzt4jrqbcugo9pHVNNPf59OHrS4MmisZJmN7BCORD/8A1p6u2t1t08XH8KXBNRUPeN8Gn+YcelOzn4T9RUgkoqESn4D9V/WloDQ7C3n9okaMxiOxIF3JLAEWkVSgvG1/C19bcKxo99kzEGIi0zQkZgX8JADBALtx90ajTqKtdFQCoLv7Hlv3Mg0uASga4YqQVJutrXNx5amsqXfKENEoRyZUzpqg+6rFWzMMhsw48dbVY2jB4gHS2o5dKZJhka+ZFNxlN1BuvG2vLyoCtLv7he5aY5lUKrqDlzOrZ7FRfQ/ZtcGx0rdbJ2smI7zID9m5Qk2ykj4WBIP9RzrLXDoM1kUZve8I8WlvF1060QYZEvkRVzG5yqBc9TbiaAltSFRS0UAwxL0H0FIYVtbKLcbWFr+lSUUBD7Il75Fv/lFJ7FH8C/QVPRQDIolXRQB6VJSUlAOoptFAOoptFAOvRTaKAdRTaKAdTXW/Mj0ooqQMZDbRtep1/DSkVWtqQfl5/pT602+G31wOElxDalRZF+KRtEX66+gNWhBzkoxWbyQbsPxu8EETlJJkVgLkam1+tgbVAN68JfXERW9T5dR1vXl3EytLI8jm7uxdj1Zjc00RV2NPqrTcVpzd/I1JYhpnqJd5MJfMMRh7/wCZQQOHGpRt3CG32+G/6ieumteWsp6n60oLfE31NW/8rT3VHwRHaZeB6pG08LbwzYe5OtpU4Hj96phioCNJIideEi/rXk+7fE31NAd/ib61V9VVuqvh9ye0vuPWXtEZ+8h05SD9acCLXFiegf0ryb3z/EaX2mT4vwH6VjfVR7qvL7jtL7lx+x64WVspOTXkL8fn0pFlbmnXgb9PL1ryUuNlH3z+FZ2xsTNLMkZnMate7ngtgT1HTrWKfVaUYuTq5L/H7lliH3c/seq1Y9PxpQT0/GvNb4bFJKiLi8yPnyMjFnIQX9wNxbkL61lPhtoqzLHi8xBIUCVwWte9xm8JsCba8DWo+g4r+quH3J177uf2PRlFeXIN88dqPaJD/G56/wCKisj6t1l7S4Ma/wAD09hp1dVdTdWAIPkalqg9nG273wznhdo/T7y/n9avtcrh6yrU1JeZ6WMwssNWdN+XihaKSisxqi0Ul6AaAWkoooApaSigCiitFvXtFoYwVlWI+KxZAQxCkhMzEKtz142sNavTg5yUVvIbsje0VzzEb44hTLrHdVYhDGQVtDHJ3jLmz2DM17gLZbXvW62bvI3dSsxSfJikwyPCAqSZ1iIbViNGkINifd66VsSwVWKv+fmZCmmWmiqom/EeTMYpB4RJa8fuFFcG+axPitl46GtltHbyQlmb+xQhHfpIwuF9ALAnq6jrbG8NVTs0NJG5oqp4jfWNUbwMXySso4C6CYqj6kqSIW1tWXj9uyLLkRYsqwwzSNLKU8MsjpZTlIuMhOvEkCp7LVW1DSRYaKr0G98Dg5Flcg2IRcxtYNm8J4WINOXe2DIrMJEugkN0Jyhkd1UlbjMVRiB6dajs1X3WNJG/oNY2z8cky5kvbMykMCrBlNmBB4VkmsLTTsywlFFFQArgHbNvN7TixhkP2WHNiRwaUjxH+H3fW9dX7Rt5fYcE8gt3rfZxA/G33v4Rc/KvNKkkliSSTck8STxNdX1awGnN4mayWS+Pf5GvXnZWHKtPtSClvXanniWotS0VIEtRRRQCWpLUtBoSJamstPvSGpJIzGKdESpupIPUaHXQ0ooo89pN2Ow44/Kloh50ViltJudCw2IMcgdDZlOYHzFdq2HtNcRCsq8xqOjDiK4dwNWrcPb3cTd25tHJYa8FfkfyPyr4DgcRqqlnsZ9L6awOvo6cV60ea3o6tRRRXQnEHOcK7bWxuIR3dcHhmyd3GxXvZLkHOw1t4Tp6VfIMAiKqoCoUBVsToBwGvGuX4XeiXZe054Me7HDTEvDJkACgsSvujxWvlPMWFdQ2dtCKeMSQyLJGb2ZCCptodRzr0sc5rR0VanZaNtmzPzve+8xQis77QxzyiJzEqtKFYoGJCM4HhBI1AJ0qhdnvah7fiZMLPAMPMoOUZyczKSJEIKizDp69K6PXCe2nd6TBYuLauF8N3UyZeCzLqrG33XGh9POvNMp2va20Uw8Mk8ptHGjOx8gL2HUngPWufbsdqzYyPEyJgZMuHj7w5ZM5ZifDGoCDU6n5VSu1btHXG4PDYfDHWYLJOqm5VgbLCfPNc+gXrV62du0dm7AxKISs/s000jqSHEvdk6MNRlAAHpQFn3J3m9vgaYwSQFZGjKS+9oqNmGg08VvkasFcR7Oji8fsTFquJn9qSdmicysWuIoyI8zH3WIYW6m9Zm4HaQw2TimxLFsTgw1s58UmbSINzuH8J8gKA6nt3aaYXDy4iQEpEhdgtixUchetXuhvXhsfhnniBSKN2Ru8CrlKqrluNgLMDfyNc63Cx+Pl2TtDHYjEytaCcQBrWvHGzNIBax8Xh/hNY+5uMx20di4wDEhZVlfMxRRmh7gZ47KvPXWpB1iTDYTGKLNHKqn91ICt7cGyHpyNbFcGgTJlBTUkMLgknMSb8TfWvO3ZBgdpSxT/ALPxMcKq6Zw63uxU2I0PIGuh757a2js7ZCSyTI2LEuV3VVKFGZsosR0y/SrOcrWvkRZHQpNmwsbtFGTYi5Rb2a+YcOeZv5j1oxWy4ZCrSRI7J7pZQSvoTXG5t7N4Dgo8eqw9xlTwqgeRwTl7woNbE66EWvW03y7UsTh8DgZYoVXEYpWZhIrEIYyqsFQkEksdL8qacu8WR0/D7LhjN0jRTrqFA4ix/Ctdj9mYHDxGWWOKOJAQzEWVVYlTf1MjD+I1zvEbe3ljgM7YfDFFTvGFhmCgZiSBJyHIUr75HauwMe8iBJYkyuEvkJBV1db3I4HQk8KnWT73xFkdJ2XtfBtH3kM0RjdnOZXGVnvd9Tz1FbYGuX9gkKybKs6qwXESgBgDyjbn511C1Y83tAUUVR+1vej2PBlI2tPPeNOqr+8f5DQHqwrNh6Eq9SNOG1uxDdlc5N2qbze241lQ3ggvHHbgxHvv8zp6AVVFqwbH2Ng5cPCGxHd4mR5A2ZlyIiC63UgAFvdBZhqfI0zE7AjWaGFMVHIZCbso8CC7AeK9iTl4eYr6VhJ0cPTVBXWjfc9218maFROTuaTNRerU+5VnVfaEFriQkC6nOyrZb31GXQ878qZFuNMctpE1UtwNxYgWPK+tj0OhrL2/D+9+5j0GVi9F63kW67u0oR1tFJ3d3uL6qq6C+pLqKkm3NnDhA0ZLEhbl1zWQOzC6+6AeNXeMoJ2cvzaNBlevRet2+6WJH92SACVD+IXycrf41+tQSbuYhVzMqBbEkmRQqgWHiPBblhYHXUVKxVF7JriNBmroraR7tYlhpH4s5jC3XMSAWNtbaWrG/Y8/eCMxnOy5woILWy5tQpNjYjjbjV1iKT2SXEaDMOkNZ0uwsSP3L6dBfiLixGjXGul+B6UyXY2IUAmF9b2spJNioNgLn7w+tO0UveXEnQZiCkp8+ElQAvFIoJKgsjKCw4rcjjodKlTZWILZRDJe4GqMLEi4BJAAvVtbC17onQZHCeNFNjBF7gj1FuoPHzvRUSauLF6PE0oakYamkIr86n2U6/uNtz2iAKx+1jsG6lfut+tWWuHbu7WbDTLKuo4MPiQ8R+ddtw06uqspurAEEcweFe/gMRrIaL2o4TpnA9mraUf5ZbPB70a7bmwsNjY+7xEayrrbXVTwOVhqp05VjbpbsQ4CNkw7yGN2zhXcMqm1jksBYHTrwqmY3as0PfBJJFCmW1iqorhs4Jup4nOLc7gUyHHzwRSLFMyBPdDkZIxmgUFiynKgv/6q9FVp6Ghd27tx4+Vzqla7eDY8eLw8uHlHgkUqSLXU8mUngQdR6VSMTvPiM4VZ9C7JpGgIHegXAYXNkKEHh4jcHlJg9t4mbDs8jrnSXDsqgKCDdhYqNQpZRx197laqXJMTd7sVwuGxMU5mll7tg4R1TKWHuk2HI2PyFdD2zgBiMPNATYSxSRE8bCRGQm3O16qOC3kxL4WaQMryI8MaeBR7+UFj4gtyW6gC1QS714q5KNA5DOgVBdLp3LDMxcWuHPivYA31pci5s+zjcr9lwyxd93okk7y+TLbwhbWuelVDezsZ9pxU00GJEMcxDNHkJGfix0IBBOuvMmtliN9MUHF+6sptZY5PE0j5U8OfxZVI8I9421XhWz2dvLiC0hdVuz4VFSzFIhJI0T5mv71wfIm1Li5uv9m0TZrYCIhVOHfDhj1eNlLkDjq160XZnuM+zsPiIJpEkEr3BQEeEpkPGocBvrM0kbGI5ZRFZMsgCr3s6vMPDcLlCks3hshN7EVkxb8yFVb2cG+W2Vnu5zSK+RSmYjwEDTiRewINLklMwPZptXBDEQ4HFQ9xOCrF7iTKQygjQ5WAJ1BraYvs2xX7FbBd8JsS86zlpHbItsoKKxubAL9Sas+P3v7ud4SjWWRBmDrmu0iqFClPdsTfW/nzpMNvq0gUph/D9nmYyAKA7SgZSQL/ANncE6a0uDZ7ibKlwuAw+Hmy95GmVspuvE2sfS1Vjtj3Im2jHC+GK99AWsrG2ZXy3seoKjjWQm/p8TlB3SkvoVN41wwdkDXAvn1z8LHyreyb1Rju/s5CrxxyBhlKgSSCNVvfU3I4ciOopcHO8RtDeYwNA2Bw7BozGXumfKVyk/29r28qXdDcDF4fY20IZU+3xKHJErKSCq2UFr5bk+fzq8tvzEBmMUwU95YkKAe7F+bczceVtbU9N9YGOVVlubAHJmHukk+E6heflc8ATS5BpOxLYeIweBkixUTRP37MAxU3UpGLjKTpcH6V0KqvJvpDlIQO0lmyjIwRmUEjxcgWBUedWWJwyhhwIBHoRegFdwASTYAEkngAK8x9oW8Zx+NeQH7JPs4hyyLxb1Y3P06V1jto3m9nwvs0bWlxAsbcVhHvnyv7vzNcGjWuz6s4CyeJmtuUfm/ka2IqWyQoWnxMVIZSQQbgjQg+VFBNdc8zSuxJ3LsWYlmOpJ1JPrUaNbgSOWh68RpUgiZg2VWbKpZsoJso4sbcALjU9at+0Nr4JvDPE+uRlBj7oxpljGQldWBszA+la9Wtq2oqN/hu8v8AhkimytbEVGnRZXZY2JzESBNQCVuzaDxBdTVhxGyIzIBHtAAjSMd93hXllzgi2mgAGvCsJDsw+93oWzDQPmzFtCdSBpw/G5qHFy4EQymAOJswEeYkkBXUhlNhlJUNe50PCtSrKVSacVJbv5Vb458/AujaY/YTwo7DGnvY1zujOc5uiyIMoNxoFGtxcLUeCwGLkjEgxYs6lwC18xNgQeVxfnoLViTYbZ7NdsRMxYscxNyq2Ypmul2bRQddL0DZWz/CDimvcZjYWP2d/D4fj0uawOTUfWbv/r/N5JO6Y1MQkCYoNIVYqVJsSuYFQbeI2B11vWbh9ydps7Txhy+UhXsAXsoVQM1hYgWv6Vd+xnd7BhZJ4yJpFYKrtYlPCCQF+6b3152rqtq57G9MTpVHTpxXc21a/l3GeFK6uzz5Huzt7IFEBAXh44Mxt7v3+IFwPU1g4jY22YBmOEcDX+ziSTRipYWjubEqCa9I0GtFdMVb5wjwL6pHkvaW2sSWCzXVlZXCsmUqyFyvhI6u34VknfTE6eJba6BdPEVJ0vqbqDXY+2yCB9nyMyhpoyhRhbMvjUNc9LE6VUeynd2EwDEsoeRmYDMAQgU2GUdTrrXrQ6WoyoacoK6drGliqsaEXJ5lPxnteLYSDCSsAiJdYpGvYeJiVABLNmY6cXNFd4Apa1V09NKygrfFnlelH7nM5NemF6dbU0xhXy8++Kw9WronZrt3jhnP+KP/ANyfmPnXNxU+FxLIyuhsykMCORHCs1Go6U1NGpj8FHFUXTfl4M9ArGBwA1Nz6nUmhowb3AN+NwK127u11xUCyjidGHwuOIrZ10kZKSUlsPnFSEqcnCSs1kyMwKTcqt+thfXj/QUi4ZBeyKLkE+EakcCetqloqxQxf2bDkMfdJkYWK5RlIHC4tUUuxcOws0MZH+QeX6D6Vn0UINbNsHDNq0MZOuuUX8Vgf6D6U/D7FgS+SJVzFGNhpeM5o/odfmaz6KA0w3WwgtaECxBFiw4MXA46i5OnCohufhBa0bCwyg97JcC5Jsc3PMQTzGlb6igNHtPdaCUs1irsyOWBJ1VlPuk21C2+dRndCDm0x0UaysdFZmXj0zFfTSrBRQkq67i4fW7zG4I1deLJkZvd4kW8tBpxvPtHdNJhHmnnvGgRTeM3YOkgkYFLFroOgseHC1hooCmz7hqz3OIkKEPmDKjMS0axJrltZQCep0HAVMdyxcEYiS+dXbwprbLoAAMvA8OTEairZRSwsU1tx8t2SYlgtkBUBdGzgMfUnXpbTTW0NKsMOaRgEjjuzHQBUXU/hWVXKO3HefJGuCjbxSWeWx1EYN1U/wCYi9ug8628DhJYqvGlHft8FvZWUtFXOWb2bdbHYuXENwJyoPhjXRB9NfUmtaKai0+vqVKnGlBQgskrHmTldmx2VsOXErI0Vj3fd3W5zN3jZRlFtbWJPQAnlUuN3WxUblO6LkG14/EpNyvhOmYXHEVgYPHSwkmKRkJsTlNtQGA/BmHzNZI2/ibf2z+V7G3PQkaVhmsTptxcbeNyVaxlbHTGYR3dcM5zRlGDxvlMZdGYEDk2UL5h9OVbbEbWxJ+3lwBZgVjuVa4/s7Aqyk65VUE9SBWhw28eJjChZNFUKAVU+EAAA6XNgoAPICttsraO0MSztCyLkPugKq3ctLlUW5lGNyfnrWpiKM76ypGHi7yRdNGFjdoSNJHJ7Iy92kiZSpKa5wrWKcULjje5UcKkfbkRsHwKhgFuAgubaEHMtwrHxX430raAbTuWV43zAx2VkyHK7McuvFSSTwsOtqw4MVjmmbEIIWkQHDNZoyOcufVrG1r572GUdKxrRa9nJbpvn5kiLtHDkg/s8mP3iRGCSFWzNpoNAxtwGhph2rg2UgYR7ZMpIjQ5chBLeEjxFRq2hGY1kptraLFwsCExO4IVTdGfMrAKHsRZ7XsbC3Kmwvj4A4GGDBnaXMquyqZowXC5WsRlYdbWNY3Dvtfd6/54Em97K9qwLi1iwwdLrIXv+8GhAPiN8vLS/HWu0rjOtecpNpYoTQzDCFWhJICRuocEZbr4b8BfievlVsTe/aqBMpwmIz5jZ4pM6Ktg2cxlbWJAuR51zfS2AqSqKpDO+693v3mSNVRybOvy7RAqrb474thoWeJFZ+Qa9r/IiudYrtWxijx4XBi/PvJD5XKCS4/+a0+M3zxWMKoJMBFdgL5CMvmWkLaedePLA4lrKNjI6l1kzH333pmxmDw7SEKzM5dEBVTltY5SbkA+tbXsY2vMzvhtDCozg/eQk8B1B1qv7Y2okUmSVBM4AIkW2V7hRmGvDRtOFzWNsXeKLCyiTDJIklyCSbhkLXClc1rADW9bs6DjQVJSzvzMNSlGtBxksmehxhm5EUlaPYm8TyYeKSVUV3QMwGZRrwsCTy86K8mVSUW09xp+i8P48SgkdKAtPy6nSnBOtck2fa7kZjoENZAS9SBKpplHUsbzcXa/s02Vj9nJYN0Dfdb8q60K4ZlrqG5O2e+iyOftI7DzK8j+Vet0Zi89VLy+hyvTuEu+0R+D+T+RY6KWivbOaEopaKAKKKKECUUtFAJRS0UJEpaKKAKSloqQYO2dpJhoJJ5DZI1LH5cAPMmwHrXljbW03xWIlxEnvSNmt0HBV+QAHyrpnblvPmZcDGdFyyTW+LiifIeL5iuVIK7vq3gNTR18lnLZ8Pvt4GniKmdh1LRSGulNMWktWXs/ZzzXykXBUa31LkhQLDyNJ+y5rle7NxYkXXne1tdeDcPhPQ1TWQTauTYxGqXD42RFZUdlV7ZgpIzZb2uR6msnD4aWOVPsiWA7zLobre19Li1/yrYzgyIT7C2Z1YBxnJzcMxF9NSLachxrFUqxyTSa+K+bLJWNLHj5VBCyyAHUgOwB1vfj1pcJtCWK/dyMtyCbHiRzNbllh8OfByh2CqMoIBdAFayg68CT18rVh3gMhLQyqvdrZADmLAqGYa8CLnoPPjVFUjJO8P2z5kmPBtnEIWKTOC5zOb+83U06Tb+JJBMzXFiPd0sLCwA6aVllsHmt3M40FgSdW0zC3G3G3rWOPZyniSRSGc3W/iUnwDUG1hp9afw3nq+SJux+A3hmzNnlbKRc6DxMAFUHTyH0pu1Wu6okkkxIzOFkIjBYC6DTxGwAJ8hVr7KdmYebvy1u+AULnBdQpa5BjFs40FyNRXTZN2sOzAmDByOb6FQrEgXNufnXOdI9J0cPiHDQeXdbuLKlJvSOVz9n0RhRs4STKC6rnc3NjY3PEeQFVxdyccsjezxhx91jkU68RZ+B/Wu2Y3dSR2uz9ypNgoKEXPBQTxrZ7H2RGqkRyo7DiVKE6jS4XhXJVOkMVUle+X5+ZmWEZrbzPOu8W7OJhwsU80ZQlnjZSLZQhCKxA66C/PjzrM7OdhiXvsS6Z44FuVPB20IW/TmfK3WumdsM0iYGSFY3dSEZ5WAEcaBxZVPFnJsLDlc1idg2zpPYp2bL3MjnKQbuGUZWzLbQaCx9alYiV1JrO1vzyyM1m4tFfwu87TjvsQ6oGJESopFkUka2cX40V0iPdDCLcezI1yWuQTq2rEa6XOvzpKdpob4GPVSM89n8Xxv9R/ppp7P4/wC8b8P9NW9ZT5UveeYry1hMLL2f3+p7PpLF/wBxlLPZ+vKQ/O36Uw7hHk/9KvAk/wD1jT6j0fhn7PN/Un0ri/f5L6FC/wBhX+MVl7L3ZmgkWRWBsdRpqp4jjVyy+dLaoXRuHTTSaa8WRPpPEzi4yldPwRjrO39231T/AFUpnP8Adv8A9v8AqqcUtegaBiHGf+XJ/Lf+hoGOHwyD/lv+QrLpCaAg9sXo/wD05P8ATTfb4+pHqjj+oqcygc6b345VBXTj3kYx0fxj56f1p3tcfxr/ADCnpJc2tTyKklNPYQjFJ8a/zCniZT94fUUpjHQfQUncr8K/QUJHZx1H1ozCmHDp8K/QUnsqfCPpQEtajerbqYLCy4h/uL4R8TnRFHqbfjWz9mX4RUM+zYnFnRWHGzC4+hq0HFSTkrreQzyVjMe80ryyG7yMWY+ZN/pTRKK9WndzCn/h4v5BUUm6eCPHDRfyCuwp9aacUo6p5eK+hrSw9955Y70Ud5XpyTcLZ7ccJF/KKhbs62af+Fj+QrKutVDfTlyK9lfeebYsUy3ysVvxsSL/AEpfbXvmztfTW5vpw/qfrXouTsx2af8AhwPRmH9DWK3ZJsw/unHpLJ+tXXWbBvbCXBfUjs0ji+DlR41dsS0c4uLluRfxC1tBl148adPiSoJTHXK5Ba1r5iL2PMKCfmprsTdkOzvgkH/Nb9agfsbwB4GYfx/qKw+nsG3f1v0x4E9nkcoGJ8Bb24E65RkW4sWB046gG1vj86leGZSJ/aor5cqkgapdW8I4HUjXqK6U/Yrg+Us4/iX/AE1HJ2KYU/v59OFyht/21PprBe8/0IjUSOcnCzssZ7+AlbuCTrYgKAxHqdOlzUYkxLOYw8RChC3hsDmCta1rm2S31610GTsPh+7iZfmqn8qgbsPXlim/kH61kXTGB3z+HqMaiRg9m6GdpWdVUhxkyq3hN3DkXbMSAx1FiL9NBZ8fiZkmZVmlL2WRXT2RxHcMGRI5rSrcEatf3BrrrLuruD+z1mBnzrLk95RlXJmJuCba3tfThxFSYoHQFpBntmKiQoL5X8PeRzR2JuPeta9q5fpGtTrYiU6bvHK3AzQi4o1k205p2j74YiSKPu3KNg4MkrxhQzhi2l2zWt10qyYfbGzsKlwYMM8gV3iGTv7kZrPHHdifF+PnWlmwLMqhmBHhVSRhDdSboB/u2oIB0sLW61rdoBz3hAa7jMuT2iRQM9wgEMMOVVVRYmTS9jWhYyXMDtZ3sSXByQxRvZ1Vs8qmO63Vvs428bcrkgKNbm9gXdku03h2SjLFJKPaJFYRHxKLZsx5ZbBuPMqOdarG7JlxcUkMSI0zKwZQqEB1sU8aO2V2txlkZha2UXuNv2d7MxWz4BDiY2QlnfuyQwsLfajIb5rXWyEnxi68DULMbC5jtAwCk58RbgQGhkBHG63C6kHQ9CCKStRtDa8dk8YzEElWkwyldbqbYpVexBvw0560lW0UTc6KqeX9KlsadRWGMFHYWG0jNam4hbisZhw1rWr4l05WtzDHGZ+i/U1G2Ik+FfqamNRtIBxYD1IqNbI15xa9trgKk7nkv1NS5z1ArEXDq2udjfozW/CsiPDqOR/H862U2Upub38/oKT/AIqaFXqTUwiHQU8LU2MmrvtIAF5L+FNnmcWyxM3oVFv5iKystLapsXUDHw7MdWUL5XufwrIotRUl0rC0Ul6CakkWioMRjI0Us7qqqCxJIAAGhNarY+9+CxUrQ4fExyyKuYqhJ8OmoNrNxHAm1AbyiikLUAtFRTYhVFz+AJ/pWP8AtJeSuf4bf1qrklvMU60IuzZm0VjR4wHiCPW35GlOLXzqdJE66Fr3MiisNsZ0FMOMPICl0VeIpreZ9JeteZ3PP6CtNiknLkCLESD4u9ijj110GYNp6VKaKPEP2YtlpLUBgeFa7B7OTKCynNbUF2ax9b2NZ6IBwFql23GaLk9qH0UUVBcxNpRFl0/P8tfpVRxOEF2yIp0UFlyZuGRlOSSJ7/eJPnarljYC8bIGKkggMOKnkR6VRJI9rwEq8UeOjv4SrRK+UAWzLLludL+8x1qyMcr32E2NwbCN794Yw1gqnFmQspHizDEe4RmA1AuR0tWpD5pAJUXLexjlVLvhy3ePfvZ5GYqQCcovw6abOPbOIyBW2XIOTr3SlbXubEMQddafJJiiv+54HupNAGkjhRQA2oPjzHQnhS5XT8HwNxt8rDA3d5U5RhQFu33QoHE1BBEzQqs4Dswvlax0FjezaaEcSNL8RembP3Wd8UmLxbKZEQrHEhJRSeLsx1ZracgL86sO0oYiuaULlW5zHTJpa4Yar61GSZdXazKpi8BFiCHDTgFbgxySZCGJcEZCw59fworZPsZJGLpNdWsQO7hdRp91gtzfjqTRU+r3izLNRRRVS4yVLi1RLhuprIorFKjCT0mgQezjqaBhE+EE9TqamNMZqlU4LYirjHeh4WlqO5pBfrVyR7NbiQPWonxaDi6j1YchmP4a1Su0Dc84popYxK7BgskazMivHxGhdQtjxIsbHnaoNhbtth0RcQUUBrZjMveZVVXjkzEe8kmdRqfC9iSNKi4uy3zbfw6/vVJNrBLuSWUsgAW98wGnU6C5rGk3pi+6Ha+W3hyg59IzdrWUv9nf7raNbjU0exYCuiKVINrEkZWcSWFjwDC46crVqsHtTBrjJsI0i98XzIjrYfaIjvHGx0a5XOVBvdjpTMZkk29TcRDZbXzO1gNe7JYAG2SSyuOKghhcVHJtbGObKioDzyMxXXu34kAsjePo6HTUVnb142ODCyyOgdCAjAnKtpWEbF2+6ozEluQFQbp7dXFiXIh7uJkRHOa0ilAQbsAcw58RqNaZgwe8xhZY5JWUuGPhyL4cwSVVYKbFAVlQnUgsrDnThu9I5HfSM3xDO9jmNpQoBGUMAjrzRwbGxIrD3xxG0lxDrhIi0XsyFWVIzImJaSQXUyeFhZUDKTor3FXPCq2Rc9g+UZrcA9hmt5XqLEWNBszYwIJkBzK5VrqLORdWfXS0sZTMOFxfiK4dvHAuxttqYMyqrxSrc6dzILSxkcx7w+Vdy2Xu/iUxPtE+PkmAV0EQiijiysbgHKLkg2146ca4x/4hIr7UiC6k4aIH1MsoH5VKRY9Bd5cBgdCAR6HWgvflTMGtooweIRAfUKL1Kx04WrUqQm27MoyOS/IfWopk0PXl5GpyT5/SgA8kHztURo3d22YJtSVrcjWxYCQ+9Mf4EQf1BNZ6YPrmNZIRutvSnCPzNbSiVhhorcRDCjp+NPCgdKkEYpwUVexnVNLYiLMPM/KnAnp9akooXsNF6W1LRUlgooooApLUtFAJai1LRQBSMt+NLRQFcxG4uAdi3s4UkknupJYgSdSSsTqCfO1JVkooAooooBpp1FFAIaDRRQCUlFFQQFU7fjBxyP8AaIj2w7WzqGteeC9rjnYUlFGSbvdSMLg8OAAAI1AAFgAOAA5Vptg7Jg9uxUncRd4JUIfu0zglNSGtcGiigLgyAixAIPEHUfSlCgaAWHlRRQDGoFFFCB1q4/vvhI32ypdEY5sOLsoJt4dNRRRUg6+4pFFFFU3gkFLRRVyQooooAooooAooooAooooAooooAooooAooooAooooAooooD//Z"/>
          <p:cNvSpPr>
            <a:spLocks noChangeAspect="1" noChangeArrowheads="1"/>
          </p:cNvSpPr>
          <p:nvPr/>
        </p:nvSpPr>
        <p:spPr bwMode="auto">
          <a:xfrm>
            <a:off x="315913"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06" name="Picture 6" descr="http://www.philadelinquency.com/wp-content/uploads/2015/03/vivitrol-abu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0667"/>
            <a:ext cx="6773116" cy="3552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5988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4"/>
          <p:cNvSpPr>
            <a:spLocks noGrp="1" noChangeArrowheads="1"/>
          </p:cNvSpPr>
          <p:nvPr>
            <p:ph type="title" idx="4294967295"/>
          </p:nvPr>
        </p:nvSpPr>
        <p:spPr>
          <a:xfrm>
            <a:off x="0" y="76200"/>
            <a:ext cx="9144000" cy="1431925"/>
          </a:xfrm>
          <a:noFill/>
        </p:spPr>
        <p:txBody>
          <a:bodyPr/>
          <a:lstStyle/>
          <a:p>
            <a:pPr eaLnBrk="1" hangingPunct="1"/>
            <a:r>
              <a:rPr lang="en-US" altLang="en-US" sz="2800" dirty="0" smtClean="0"/>
              <a:t>Extended-Release Naltrexone Administration</a:t>
            </a:r>
            <a:endParaRPr lang="en-US" altLang="en-US" dirty="0" smtClean="0"/>
          </a:p>
        </p:txBody>
      </p:sp>
      <p:sp>
        <p:nvSpPr>
          <p:cNvPr id="111619" name="Rectangle 7"/>
          <p:cNvSpPr>
            <a:spLocks noGrp="1" noChangeArrowheads="1"/>
          </p:cNvSpPr>
          <p:nvPr/>
        </p:nvSpPr>
        <p:spPr bwMode="auto">
          <a:xfrm>
            <a:off x="457200" y="1219200"/>
            <a:ext cx="85344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spcBef>
                <a:spcPct val="0"/>
              </a:spcBef>
              <a:buFontTx/>
              <a:buNone/>
            </a:pPr>
            <a:r>
              <a:rPr lang="en-US" altLang="en-US" sz="2800" dirty="0">
                <a:solidFill>
                  <a:srgbClr val="FFC000"/>
                </a:solidFill>
                <a:latin typeface="Helvetica" pitchFamily="34" charset="0"/>
              </a:rPr>
              <a:t>Amount: </a:t>
            </a:r>
            <a:r>
              <a:rPr lang="en-US" altLang="en-US" sz="2800" dirty="0">
                <a:solidFill>
                  <a:schemeClr val="tx1"/>
                </a:solidFill>
                <a:latin typeface="Helvetica" pitchFamily="34" charset="0"/>
              </a:rPr>
              <a:t>one 380mg injection</a:t>
            </a:r>
          </a:p>
          <a:p>
            <a:pPr>
              <a:spcBef>
                <a:spcPct val="0"/>
              </a:spcBef>
              <a:buFontTx/>
              <a:buNone/>
            </a:pPr>
            <a:endParaRPr lang="en-US" altLang="en-US" sz="2800" dirty="0">
              <a:solidFill>
                <a:srgbClr val="FFC000"/>
              </a:solidFill>
              <a:latin typeface="Helvetica" pitchFamily="34" charset="0"/>
            </a:endParaRPr>
          </a:p>
          <a:p>
            <a:pPr>
              <a:spcBef>
                <a:spcPct val="0"/>
              </a:spcBef>
              <a:buFontTx/>
              <a:buNone/>
            </a:pPr>
            <a:r>
              <a:rPr lang="en-US" altLang="en-US" sz="2800" dirty="0">
                <a:solidFill>
                  <a:srgbClr val="FFC000"/>
                </a:solidFill>
                <a:latin typeface="Helvetica" pitchFamily="34" charset="0"/>
              </a:rPr>
              <a:t>Method:</a:t>
            </a:r>
            <a:r>
              <a:rPr lang="en-US" altLang="en-US" sz="2800" dirty="0">
                <a:latin typeface="Helvetica" pitchFamily="34" charset="0"/>
              </a:rPr>
              <a:t> </a:t>
            </a:r>
            <a:r>
              <a:rPr lang="en-US" altLang="en-US" sz="2800" dirty="0">
                <a:solidFill>
                  <a:schemeClr val="tx1"/>
                </a:solidFill>
                <a:latin typeface="Helvetica" pitchFamily="34" charset="0"/>
              </a:rPr>
              <a:t>deep muscle in the buttock</a:t>
            </a:r>
          </a:p>
          <a:p>
            <a:pPr>
              <a:spcBef>
                <a:spcPct val="0"/>
              </a:spcBef>
              <a:buFontTx/>
              <a:buNone/>
            </a:pPr>
            <a:endParaRPr lang="en-US" altLang="en-US" sz="2800" dirty="0">
              <a:solidFill>
                <a:schemeClr val="tx1"/>
              </a:solidFill>
              <a:latin typeface="Helvetica" pitchFamily="34" charset="0"/>
            </a:endParaRPr>
          </a:p>
          <a:p>
            <a:pPr>
              <a:spcBef>
                <a:spcPct val="0"/>
              </a:spcBef>
              <a:buFontTx/>
              <a:buNone/>
            </a:pPr>
            <a:r>
              <a:rPr lang="en-US" altLang="en-US" sz="2800" dirty="0">
                <a:solidFill>
                  <a:srgbClr val="FFC000"/>
                </a:solidFill>
                <a:latin typeface="Helvetica" pitchFamily="34" charset="0"/>
              </a:rPr>
              <a:t>Frequency: </a:t>
            </a:r>
            <a:r>
              <a:rPr lang="en-US" altLang="en-US" sz="2800" dirty="0">
                <a:solidFill>
                  <a:schemeClr val="tx1"/>
                </a:solidFill>
                <a:latin typeface="Helvetica" pitchFamily="34" charset="0"/>
              </a:rPr>
              <a:t>every 4 weeks</a:t>
            </a:r>
          </a:p>
          <a:p>
            <a:pPr>
              <a:spcBef>
                <a:spcPct val="0"/>
              </a:spcBef>
              <a:buFontTx/>
              <a:buNone/>
            </a:pPr>
            <a:endParaRPr lang="en-US" altLang="en-US" sz="2800" dirty="0">
              <a:solidFill>
                <a:schemeClr val="tx1"/>
              </a:solidFill>
              <a:latin typeface="Helvetica" pitchFamily="34" charset="0"/>
            </a:endParaRPr>
          </a:p>
          <a:p>
            <a:pPr>
              <a:spcBef>
                <a:spcPct val="0"/>
              </a:spcBef>
              <a:buFontTx/>
              <a:buNone/>
            </a:pPr>
            <a:r>
              <a:rPr lang="en-US" altLang="en-US" sz="2800" dirty="0">
                <a:solidFill>
                  <a:schemeClr val="tx1"/>
                </a:solidFill>
                <a:latin typeface="Helvetica" pitchFamily="34" charset="0"/>
              </a:rPr>
              <a:t>Must be </a:t>
            </a:r>
            <a:r>
              <a:rPr lang="en-US" altLang="en-US" sz="2800" dirty="0">
                <a:solidFill>
                  <a:srgbClr val="FFC000"/>
                </a:solidFill>
                <a:latin typeface="Helvetica" pitchFamily="34" charset="0"/>
              </a:rPr>
              <a:t>administered by a </a:t>
            </a:r>
            <a:r>
              <a:rPr lang="en-US" altLang="en-US" sz="2800" dirty="0" smtClean="0">
                <a:solidFill>
                  <a:srgbClr val="FFC000"/>
                </a:solidFill>
                <a:latin typeface="Helvetica" pitchFamily="34" charset="0"/>
              </a:rPr>
              <a:t/>
            </a:r>
            <a:br>
              <a:rPr lang="en-US" altLang="en-US" sz="2800" dirty="0" smtClean="0">
                <a:solidFill>
                  <a:srgbClr val="FFC000"/>
                </a:solidFill>
                <a:latin typeface="Helvetica" pitchFamily="34" charset="0"/>
              </a:rPr>
            </a:br>
            <a:r>
              <a:rPr lang="en-US" altLang="en-US" sz="2800" dirty="0" smtClean="0">
                <a:solidFill>
                  <a:srgbClr val="FFC000"/>
                </a:solidFill>
                <a:latin typeface="Helvetica" pitchFamily="34" charset="0"/>
              </a:rPr>
              <a:t>healthcare </a:t>
            </a:r>
            <a:r>
              <a:rPr lang="en-US" altLang="en-US" sz="2800" dirty="0">
                <a:solidFill>
                  <a:srgbClr val="FFC000"/>
                </a:solidFill>
                <a:latin typeface="Helvetica" pitchFamily="34" charset="0"/>
              </a:rPr>
              <a:t>professional </a:t>
            </a:r>
            <a:r>
              <a:rPr lang="en-US" altLang="en-US" sz="2800" dirty="0" smtClean="0">
                <a:solidFill>
                  <a:srgbClr val="FFC000"/>
                </a:solidFill>
                <a:latin typeface="Helvetica" pitchFamily="34" charset="0"/>
              </a:rPr>
              <a:t/>
            </a:r>
            <a:br>
              <a:rPr lang="en-US" altLang="en-US" sz="2800" dirty="0" smtClean="0">
                <a:solidFill>
                  <a:srgbClr val="FFC000"/>
                </a:solidFill>
                <a:latin typeface="Helvetica" pitchFamily="34" charset="0"/>
              </a:rPr>
            </a:br>
            <a:r>
              <a:rPr lang="en-US" altLang="en-US" sz="2800" dirty="0" smtClean="0">
                <a:solidFill>
                  <a:schemeClr val="tx1"/>
                </a:solidFill>
                <a:latin typeface="Helvetica" pitchFamily="34" charset="0"/>
              </a:rPr>
              <a:t>and </a:t>
            </a:r>
            <a:r>
              <a:rPr lang="en-US" altLang="en-US" sz="2800" dirty="0">
                <a:solidFill>
                  <a:schemeClr val="tx1"/>
                </a:solidFill>
                <a:latin typeface="Helvetica" pitchFamily="34" charset="0"/>
              </a:rPr>
              <a:t>should alternate </a:t>
            </a:r>
            <a:r>
              <a:rPr lang="en-US" altLang="en-US" sz="2800" dirty="0" smtClean="0">
                <a:solidFill>
                  <a:schemeClr val="tx1"/>
                </a:solidFill>
                <a:latin typeface="Helvetica" pitchFamily="34" charset="0"/>
              </a:rPr>
              <a:t/>
            </a:r>
            <a:br>
              <a:rPr lang="en-US" altLang="en-US" sz="2800" dirty="0" smtClean="0">
                <a:solidFill>
                  <a:schemeClr val="tx1"/>
                </a:solidFill>
                <a:latin typeface="Helvetica" pitchFamily="34" charset="0"/>
              </a:rPr>
            </a:br>
            <a:r>
              <a:rPr lang="en-US" altLang="en-US" sz="2800" dirty="0" smtClean="0">
                <a:solidFill>
                  <a:schemeClr val="tx1"/>
                </a:solidFill>
                <a:latin typeface="Helvetica" pitchFamily="34" charset="0"/>
              </a:rPr>
              <a:t>buttocks </a:t>
            </a:r>
            <a:r>
              <a:rPr lang="en-US" altLang="en-US" sz="2800" dirty="0">
                <a:solidFill>
                  <a:schemeClr val="tx1"/>
                </a:solidFill>
                <a:latin typeface="Helvetica" pitchFamily="34" charset="0"/>
              </a:rPr>
              <a:t>each month.</a:t>
            </a:r>
          </a:p>
          <a:p>
            <a:pPr>
              <a:spcBef>
                <a:spcPct val="0"/>
              </a:spcBef>
              <a:buFontTx/>
              <a:buNone/>
            </a:pPr>
            <a:endParaRPr lang="en-US" altLang="en-US" sz="2800" dirty="0">
              <a:latin typeface="Helvetica" pitchFamily="34" charset="0"/>
            </a:endParaRPr>
          </a:p>
        </p:txBody>
      </p:sp>
      <p:grpSp>
        <p:nvGrpSpPr>
          <p:cNvPr id="111620" name="Group 8"/>
          <p:cNvGrpSpPr>
            <a:grpSpLocks/>
          </p:cNvGrpSpPr>
          <p:nvPr/>
        </p:nvGrpSpPr>
        <p:grpSpPr bwMode="auto">
          <a:xfrm>
            <a:off x="4724400" y="2971800"/>
            <a:ext cx="4267200" cy="2428532"/>
            <a:chOff x="2753" y="887"/>
            <a:chExt cx="2806" cy="2247"/>
          </a:xfrm>
        </p:grpSpPr>
        <p:pic>
          <p:nvPicPr>
            <p:cNvPr id="11162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3" y="887"/>
              <a:ext cx="2806" cy="22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22" name="Picture 10" descr="Needle_But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7" y="981"/>
              <a:ext cx="2245" cy="2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42</a:t>
            </a:fld>
            <a:endParaRPr lang="en-US" altLang="en-US" sz="1200">
              <a:cs typeface="Arial" charset="0"/>
            </a:endParaRPr>
          </a:p>
        </p:txBody>
      </p:sp>
    </p:spTree>
    <p:extLst>
      <p:ext uri="{BB962C8B-B14F-4D97-AF65-F5344CB8AC3E}">
        <p14:creationId xmlns:p14="http://schemas.microsoft.com/office/powerpoint/2010/main" val="2072772602"/>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a:xfrm>
            <a:off x="1143000" y="152400"/>
            <a:ext cx="6858000" cy="1143000"/>
          </a:xfrm>
        </p:spPr>
        <p:txBody>
          <a:bodyPr/>
          <a:lstStyle/>
          <a:p>
            <a:pPr eaLnBrk="1" hangingPunct="1"/>
            <a:r>
              <a:rPr lang="en-US" altLang="en-US" sz="2800" smtClean="0"/>
              <a:t>How Does Extended-release Naltrexone Work?</a:t>
            </a:r>
            <a:endParaRPr lang="en-US" altLang="en-US" smtClean="0"/>
          </a:p>
        </p:txBody>
      </p:sp>
      <p:sp>
        <p:nvSpPr>
          <p:cNvPr id="112643" name="Text Box 11"/>
          <p:cNvSpPr txBox="1">
            <a:spLocks noChangeArrowheads="1"/>
          </p:cNvSpPr>
          <p:nvPr/>
        </p:nvSpPr>
        <p:spPr bwMode="auto">
          <a:xfrm>
            <a:off x="304800" y="1152553"/>
            <a:ext cx="8458200" cy="5378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292100" indent="-292100"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spcBef>
                <a:spcPct val="145000"/>
              </a:spcBef>
              <a:buSzPct val="125000"/>
              <a:buFont typeface="Wingdings" pitchFamily="2" charset="2"/>
              <a:buChar char="§"/>
            </a:pPr>
            <a:r>
              <a:rPr lang="en-US" altLang="en-US" sz="3000" b="0" dirty="0">
                <a:solidFill>
                  <a:schemeClr val="tx1"/>
                </a:solidFill>
              </a:rPr>
              <a:t>Extended-release naltrexone </a:t>
            </a:r>
            <a:r>
              <a:rPr lang="en-US" altLang="en-US" sz="3000" b="0" dirty="0">
                <a:solidFill>
                  <a:srgbClr val="FFC000"/>
                </a:solidFill>
              </a:rPr>
              <a:t>works in the brain exactly like oral naltrexone</a:t>
            </a:r>
            <a:r>
              <a:rPr lang="en-US" altLang="en-US" sz="3000" b="0" dirty="0">
                <a:solidFill>
                  <a:schemeClr val="tx1"/>
                </a:solidFill>
              </a:rPr>
              <a:t>.  </a:t>
            </a:r>
          </a:p>
          <a:p>
            <a:pPr>
              <a:spcBef>
                <a:spcPct val="145000"/>
              </a:spcBef>
              <a:buSzPct val="125000"/>
              <a:buFont typeface="Wingdings" pitchFamily="2" charset="2"/>
              <a:buChar char="§"/>
            </a:pPr>
            <a:r>
              <a:rPr lang="en-US" altLang="en-US" sz="3000" b="0" dirty="0">
                <a:solidFill>
                  <a:srgbClr val="FFC000"/>
                </a:solidFill>
              </a:rPr>
              <a:t>Blocks opioid receptors for one entire month</a:t>
            </a:r>
            <a:r>
              <a:rPr lang="en-US" altLang="en-US" sz="3000" b="0" dirty="0">
                <a:solidFill>
                  <a:schemeClr val="tx1"/>
                </a:solidFill>
              </a:rPr>
              <a:t> compared to approximately 28 doses of oral naltrexone to receive the same longevity. </a:t>
            </a:r>
          </a:p>
          <a:p>
            <a:pPr>
              <a:spcBef>
                <a:spcPct val="0"/>
              </a:spcBef>
              <a:buSzPct val="125000"/>
              <a:buFont typeface="Wingdings" pitchFamily="2" charset="2"/>
              <a:buChar char="§"/>
            </a:pPr>
            <a:endParaRPr lang="en-US" altLang="en-US" sz="3000" b="0" dirty="0">
              <a:solidFill>
                <a:schemeClr val="tx1"/>
              </a:solidFill>
            </a:endParaRPr>
          </a:p>
          <a:p>
            <a:pPr>
              <a:spcBef>
                <a:spcPct val="0"/>
              </a:spcBef>
              <a:buSzPct val="125000"/>
              <a:buFont typeface="Wingdings" pitchFamily="2" charset="2"/>
              <a:buChar char="§"/>
            </a:pPr>
            <a:r>
              <a:rPr lang="en-US" altLang="en-US" sz="3000" b="0" dirty="0">
                <a:solidFill>
                  <a:schemeClr val="tx1"/>
                </a:solidFill>
              </a:rPr>
              <a:t>Since it is an intramuscular injection and not an implanted device, </a:t>
            </a:r>
            <a:r>
              <a:rPr lang="en-US" altLang="en-US" sz="3000" b="0" dirty="0">
                <a:solidFill>
                  <a:srgbClr val="FFC000"/>
                </a:solidFill>
              </a:rPr>
              <a:t>it is not possible to remove it from the body </a:t>
            </a:r>
            <a:r>
              <a:rPr lang="en-US" altLang="en-US" sz="3000" b="0" dirty="0">
                <a:solidFill>
                  <a:schemeClr val="tx1"/>
                </a:solidFill>
              </a:rPr>
              <a:t>once extended-release naltrexone has been injected.</a:t>
            </a:r>
          </a:p>
        </p:txBody>
      </p:sp>
      <p:sp>
        <p:nvSpPr>
          <p:cNvPr id="4"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43</a:t>
            </a:fld>
            <a:endParaRPr lang="en-US" altLang="en-US" sz="1200">
              <a:cs typeface="Arial" charset="0"/>
            </a:endParaRPr>
          </a:p>
        </p:txBody>
      </p:sp>
    </p:spTree>
    <p:extLst>
      <p:ext uri="{BB962C8B-B14F-4D97-AF65-F5344CB8AC3E}">
        <p14:creationId xmlns:p14="http://schemas.microsoft.com/office/powerpoint/2010/main" val="2493454105"/>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86800" cy="4419600"/>
          </a:xfrm>
        </p:spPr>
        <p:txBody>
          <a:bodyPr/>
          <a:lstStyle/>
          <a:p>
            <a:pPr marL="0" indent="0">
              <a:buFontTx/>
              <a:buNone/>
              <a:defRPr/>
            </a:pPr>
            <a:r>
              <a:rPr lang="en-US" dirty="0" smtClean="0"/>
              <a:t>When compared to placebo, those </a:t>
            </a:r>
            <a:r>
              <a:rPr lang="en-US" dirty="0" err="1" smtClean="0"/>
              <a:t>receivining</a:t>
            </a:r>
            <a:r>
              <a:rPr lang="en-US" dirty="0" smtClean="0"/>
              <a:t> </a:t>
            </a:r>
            <a:r>
              <a:rPr lang="en-US" dirty="0" smtClean="0"/>
              <a:t>extended release naltrexone:</a:t>
            </a:r>
          </a:p>
          <a:p>
            <a:pPr>
              <a:defRPr/>
            </a:pPr>
            <a:r>
              <a:rPr lang="en-US" dirty="0" smtClean="0"/>
              <a:t>Had fewer opioid positive urines</a:t>
            </a:r>
          </a:p>
          <a:p>
            <a:pPr>
              <a:defRPr/>
            </a:pPr>
            <a:r>
              <a:rPr lang="en-US" dirty="0" smtClean="0"/>
              <a:t>Stayed in treatment longer</a:t>
            </a:r>
          </a:p>
          <a:p>
            <a:pPr>
              <a:defRPr/>
            </a:pPr>
            <a:r>
              <a:rPr lang="en-US" dirty="0" smtClean="0"/>
              <a:t>Had less craving</a:t>
            </a:r>
          </a:p>
          <a:p>
            <a:pPr>
              <a:defRPr/>
            </a:pPr>
            <a:r>
              <a:rPr lang="en-US" dirty="0" smtClean="0"/>
              <a:t>Showed greater improvement in the mental component of quality of life and overall </a:t>
            </a:r>
            <a:r>
              <a:rPr lang="en-US" dirty="0" err="1" smtClean="0"/>
              <a:t>heatlh</a:t>
            </a:r>
            <a:r>
              <a:rPr lang="en-US" dirty="0" smtClean="0"/>
              <a:t> status</a:t>
            </a:r>
          </a:p>
        </p:txBody>
      </p:sp>
      <p:sp>
        <p:nvSpPr>
          <p:cNvPr id="129027" name="Rectangle 2"/>
          <p:cNvSpPr>
            <a:spLocks noGrp="1" noChangeArrowheads="1"/>
          </p:cNvSpPr>
          <p:nvPr>
            <p:ph type="title"/>
          </p:nvPr>
        </p:nvSpPr>
        <p:spPr>
          <a:xfrm>
            <a:off x="0" y="152400"/>
            <a:ext cx="9144000" cy="1431925"/>
          </a:xfrm>
        </p:spPr>
        <p:txBody>
          <a:bodyPr/>
          <a:lstStyle/>
          <a:p>
            <a:r>
              <a:rPr lang="en-US" altLang="en-US" dirty="0" smtClean="0"/>
              <a:t>Research About </a:t>
            </a:r>
            <a:br>
              <a:rPr lang="en-US" altLang="en-US" dirty="0" smtClean="0"/>
            </a:br>
            <a:r>
              <a:rPr lang="en-US" altLang="en-US" dirty="0" smtClean="0"/>
              <a:t>Extended-Release Naltrexone</a:t>
            </a:r>
          </a:p>
        </p:txBody>
      </p:sp>
      <p:sp>
        <p:nvSpPr>
          <p:cNvPr id="5" name="Rectangle 4"/>
          <p:cNvSpPr/>
          <p:nvPr/>
        </p:nvSpPr>
        <p:spPr>
          <a:xfrm>
            <a:off x="4267200" y="6465888"/>
            <a:ext cx="4572000" cy="239712"/>
          </a:xfrm>
          <a:prstGeom prst="rect">
            <a:avLst/>
          </a:prstGeom>
        </p:spPr>
        <p:txBody>
          <a:bodyPr>
            <a:spAutoFit/>
          </a:bodyPr>
          <a:lstStyle/>
          <a:p>
            <a:pPr algn="r">
              <a:defRPr/>
            </a:pPr>
            <a:r>
              <a:rPr lang="en-US" sz="1200" dirty="0">
                <a:solidFill>
                  <a:schemeClr val="bg1">
                    <a:lumMod val="85000"/>
                  </a:schemeClr>
                </a:solidFill>
              </a:rPr>
              <a:t> </a:t>
            </a:r>
            <a:r>
              <a:rPr lang="en-US" sz="1200" dirty="0" err="1">
                <a:solidFill>
                  <a:schemeClr val="bg1">
                    <a:lumMod val="85000"/>
                  </a:schemeClr>
                </a:solidFill>
              </a:rPr>
              <a:t>Krupitsky</a:t>
            </a:r>
            <a:r>
              <a:rPr lang="en-US" sz="1200" dirty="0">
                <a:solidFill>
                  <a:schemeClr val="bg1">
                    <a:lumMod val="85000"/>
                  </a:schemeClr>
                </a:solidFill>
              </a:rPr>
              <a:t>, et al., 2010 </a:t>
            </a:r>
          </a:p>
        </p:txBody>
      </p:sp>
      <p:sp>
        <p:nvSpPr>
          <p:cNvPr id="6"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44</a:t>
            </a:fld>
            <a:endParaRPr lang="en-US" altLang="en-US" sz="1200">
              <a:cs typeface="Arial" charset="0"/>
            </a:endParaRPr>
          </a:p>
        </p:txBody>
      </p:sp>
    </p:spTree>
    <p:extLst>
      <p:ext uri="{BB962C8B-B14F-4D97-AF65-F5344CB8AC3E}">
        <p14:creationId xmlns:p14="http://schemas.microsoft.com/office/powerpoint/2010/main" val="37329239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304800"/>
            <a:ext cx="9144000" cy="1431925"/>
          </a:xfrm>
        </p:spPr>
        <p:txBody>
          <a:bodyPr/>
          <a:lstStyle/>
          <a:p>
            <a:pPr eaLnBrk="1" hangingPunct="1">
              <a:defRPr/>
            </a:pPr>
            <a:r>
              <a:rPr lang="en-US" altLang="en-US" dirty="0" smtClean="0"/>
              <a:t>Four questions patients ask:</a:t>
            </a:r>
          </a:p>
        </p:txBody>
      </p:sp>
      <p:sp>
        <p:nvSpPr>
          <p:cNvPr id="29699" name="Rectangle 3"/>
          <p:cNvSpPr>
            <a:spLocks noGrp="1" noChangeArrowheads="1"/>
          </p:cNvSpPr>
          <p:nvPr>
            <p:ph type="body" idx="1"/>
          </p:nvPr>
        </p:nvSpPr>
        <p:spPr>
          <a:xfrm>
            <a:off x="762000" y="1981200"/>
            <a:ext cx="8001000" cy="4114800"/>
          </a:xfrm>
        </p:spPr>
        <p:txBody>
          <a:bodyPr/>
          <a:lstStyle/>
          <a:p>
            <a:pPr eaLnBrk="1" hangingPunct="1">
              <a:defRPr/>
            </a:pPr>
            <a:r>
              <a:rPr lang="en-US" altLang="en-US" dirty="0" smtClean="0"/>
              <a:t>How is </a:t>
            </a:r>
            <a:r>
              <a:rPr lang="en-US" altLang="en-US" dirty="0" smtClean="0"/>
              <a:t>naltrexone better </a:t>
            </a:r>
            <a:r>
              <a:rPr lang="en-US" altLang="en-US" dirty="0" smtClean="0"/>
              <a:t>for me </a:t>
            </a:r>
            <a:r>
              <a:rPr lang="en-US" altLang="en-US" dirty="0" smtClean="0"/>
              <a:t/>
            </a:r>
            <a:br>
              <a:rPr lang="en-US" altLang="en-US" dirty="0" smtClean="0"/>
            </a:br>
            <a:r>
              <a:rPr lang="en-US" altLang="en-US" dirty="0" smtClean="0"/>
              <a:t>than </a:t>
            </a:r>
            <a:r>
              <a:rPr lang="en-US" altLang="en-US" dirty="0" smtClean="0"/>
              <a:t>heroin</a:t>
            </a:r>
            <a:r>
              <a:rPr lang="en-US" altLang="en-US" dirty="0" smtClean="0"/>
              <a:t>?</a:t>
            </a:r>
          </a:p>
          <a:p>
            <a:pPr eaLnBrk="1" hangingPunct="1">
              <a:defRPr/>
            </a:pPr>
            <a:r>
              <a:rPr lang="en-US" altLang="en-US" dirty="0" smtClean="0"/>
              <a:t>Is it better for me than the antagonists?</a:t>
            </a:r>
            <a:endParaRPr lang="en-US" altLang="en-US" dirty="0" smtClean="0"/>
          </a:p>
          <a:p>
            <a:pPr eaLnBrk="1" hangingPunct="1">
              <a:defRPr/>
            </a:pPr>
            <a:r>
              <a:rPr lang="en-US" altLang="en-US" dirty="0" smtClean="0"/>
              <a:t>How </a:t>
            </a:r>
            <a:r>
              <a:rPr lang="en-US" altLang="en-US" dirty="0" smtClean="0"/>
              <a:t>long should I stay on </a:t>
            </a:r>
            <a:r>
              <a:rPr lang="en-US" altLang="en-US" dirty="0" smtClean="0"/>
              <a:t>naltrexone?</a:t>
            </a:r>
            <a:endParaRPr lang="en-US" altLang="en-US" dirty="0" smtClean="0"/>
          </a:p>
        </p:txBody>
      </p:sp>
    </p:spTree>
    <p:extLst>
      <p:ext uri="{BB962C8B-B14F-4D97-AF65-F5344CB8AC3E}">
        <p14:creationId xmlns:p14="http://schemas.microsoft.com/office/powerpoint/2010/main" val="374545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altLang="en-US" smtClean="0"/>
              <a:t>Pharmacotherapy in context:  correct glossary</a:t>
            </a:r>
          </a:p>
        </p:txBody>
      </p:sp>
      <p:sp>
        <p:nvSpPr>
          <p:cNvPr id="52227" name="Rectangle 3"/>
          <p:cNvSpPr>
            <a:spLocks noGrp="1" noChangeArrowheads="1"/>
          </p:cNvSpPr>
          <p:nvPr>
            <p:ph type="body" idx="1"/>
          </p:nvPr>
        </p:nvSpPr>
        <p:spPr/>
        <p:txBody>
          <a:bodyPr/>
          <a:lstStyle/>
          <a:p>
            <a:pPr eaLnBrk="1" hangingPunct="1">
              <a:lnSpc>
                <a:spcPct val="90000"/>
              </a:lnSpc>
              <a:defRPr/>
            </a:pPr>
            <a:r>
              <a:rPr lang="en-US" altLang="en-US" sz="4000" dirty="0" smtClean="0"/>
              <a:t>Abstinence </a:t>
            </a:r>
            <a:r>
              <a:rPr lang="en-US" altLang="en-US" sz="2400" dirty="0" smtClean="0"/>
              <a:t>includes pharmacotherapy</a:t>
            </a:r>
          </a:p>
          <a:p>
            <a:pPr eaLnBrk="1" hangingPunct="1">
              <a:lnSpc>
                <a:spcPct val="90000"/>
              </a:lnSpc>
              <a:defRPr/>
            </a:pPr>
            <a:r>
              <a:rPr lang="en-US" altLang="en-US" sz="4000" dirty="0" smtClean="0"/>
              <a:t>Maintenance, </a:t>
            </a:r>
            <a:r>
              <a:rPr lang="en-US" altLang="en-US" sz="2400" dirty="0" smtClean="0"/>
              <a:t>not </a:t>
            </a:r>
            <a:r>
              <a:rPr lang="en-US" altLang="en-US" sz="2400" dirty="0" err="1" smtClean="0"/>
              <a:t>substituion</a:t>
            </a:r>
            <a:r>
              <a:rPr lang="en-US" altLang="en-US" sz="2400" dirty="0" smtClean="0"/>
              <a:t> or replacement (new term also: MAT)</a:t>
            </a:r>
          </a:p>
          <a:p>
            <a:pPr eaLnBrk="1" hangingPunct="1">
              <a:lnSpc>
                <a:spcPct val="90000"/>
              </a:lnSpc>
              <a:defRPr/>
            </a:pPr>
            <a:r>
              <a:rPr lang="en-US" altLang="en-US" sz="4000" dirty="0" smtClean="0"/>
              <a:t>Tapering from maintenance, </a:t>
            </a:r>
            <a:r>
              <a:rPr lang="en-US" altLang="en-US" sz="2400" dirty="0" smtClean="0"/>
              <a:t>not detoxification, (also ‘medically supervised withdrawal’, or MSW)</a:t>
            </a:r>
          </a:p>
          <a:p>
            <a:pPr eaLnBrk="1" hangingPunct="1">
              <a:lnSpc>
                <a:spcPct val="90000"/>
              </a:lnSpc>
              <a:defRPr/>
            </a:pPr>
            <a:r>
              <a:rPr lang="en-US" altLang="en-US" sz="4000" dirty="0" smtClean="0"/>
              <a:t>Discontinuation, </a:t>
            </a:r>
            <a:r>
              <a:rPr lang="en-US" altLang="en-US" sz="2400" dirty="0" smtClean="0"/>
              <a:t>not discharge</a:t>
            </a:r>
          </a:p>
          <a:p>
            <a:pPr eaLnBrk="1" hangingPunct="1">
              <a:lnSpc>
                <a:spcPct val="90000"/>
              </a:lnSpc>
              <a:defRPr/>
            </a:pPr>
            <a:r>
              <a:rPr lang="en-US" altLang="en-US" sz="4000" dirty="0" smtClean="0"/>
              <a:t>Toxicology screens: </a:t>
            </a:r>
            <a:r>
              <a:rPr lang="en-US" altLang="en-US" sz="4000" dirty="0" err="1" smtClean="0"/>
              <a:t>pos</a:t>
            </a:r>
            <a:r>
              <a:rPr lang="en-US" altLang="en-US" sz="4000" dirty="0" smtClean="0"/>
              <a:t>/</a:t>
            </a:r>
            <a:r>
              <a:rPr lang="en-US" altLang="en-US" sz="4000" dirty="0" err="1" smtClean="0"/>
              <a:t>neg</a:t>
            </a:r>
            <a:r>
              <a:rPr lang="en-US" altLang="en-US" sz="4000" dirty="0" smtClean="0"/>
              <a:t>, </a:t>
            </a:r>
            <a:r>
              <a:rPr lang="en-US" altLang="en-US" sz="2400" dirty="0" smtClean="0"/>
              <a:t>not clean/dirty)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altLang="en-US" smtClean="0"/>
              <a:t>ADDICTION AS A CHRONIC ILLNESS</a:t>
            </a:r>
          </a:p>
        </p:txBody>
      </p:sp>
      <p:sp>
        <p:nvSpPr>
          <p:cNvPr id="11267" name="Text Box 3"/>
          <p:cNvSpPr txBox="1">
            <a:spLocks noChangeArrowheads="1"/>
          </p:cNvSpPr>
          <p:nvPr/>
        </p:nvSpPr>
        <p:spPr bwMode="auto">
          <a:xfrm>
            <a:off x="1203325" y="2330450"/>
            <a:ext cx="74834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Tahoma" pitchFamily="34" charset="0"/>
                <a:cs typeface="Arial" charset="0"/>
              </a:defRPr>
            </a:lvl1pPr>
            <a:lvl2pPr marL="742950" indent="-285750">
              <a:defRPr>
                <a:solidFill>
                  <a:schemeClr val="tx1"/>
                </a:solidFill>
                <a:latin typeface="Tahoma" pitchFamily="34" charset="0"/>
                <a:cs typeface="Arial" charset="0"/>
              </a:defRPr>
            </a:lvl2pPr>
            <a:lvl3pPr marL="1143000" indent="-228600">
              <a:defRPr>
                <a:solidFill>
                  <a:schemeClr val="tx1"/>
                </a:solidFill>
                <a:latin typeface="Tahoma" pitchFamily="34" charset="0"/>
                <a:cs typeface="Arial" charset="0"/>
              </a:defRPr>
            </a:lvl3pPr>
            <a:lvl4pPr marL="1600200" indent="-228600">
              <a:defRPr>
                <a:solidFill>
                  <a:schemeClr val="tx1"/>
                </a:solidFill>
                <a:latin typeface="Tahoma" pitchFamily="34" charset="0"/>
                <a:cs typeface="Arial" charset="0"/>
              </a:defRPr>
            </a:lvl4pPr>
            <a:lvl5pPr marL="2057400" indent="-22860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altLang="en-US" sz="3600" dirty="0">
                <a:ea typeface="Tahoma" panose="020B0604030504040204" pitchFamily="34" charset="0"/>
                <a:cs typeface="Tahoma" panose="020B0604030504040204" pitchFamily="34" charset="0"/>
              </a:rPr>
              <a:t>Chronic relapsing </a:t>
            </a:r>
            <a:r>
              <a:rPr lang="en-US" altLang="en-US" sz="3600" dirty="0" smtClean="0">
                <a:ea typeface="Tahoma" panose="020B0604030504040204" pitchFamily="34" charset="0"/>
                <a:cs typeface="Tahoma" panose="020B0604030504040204" pitchFamily="34" charset="0"/>
              </a:rPr>
              <a:t>condition that </a:t>
            </a:r>
            <a:endParaRPr lang="en-US" altLang="en-US" sz="3600" dirty="0">
              <a:ea typeface="Tahoma" panose="020B0604030504040204" pitchFamily="34" charset="0"/>
              <a:cs typeface="Tahoma" panose="020B0604030504040204" pitchFamily="34" charset="0"/>
            </a:endParaRPr>
          </a:p>
          <a:p>
            <a:pPr eaLnBrk="1" hangingPunct="1"/>
            <a:r>
              <a:rPr lang="en-US" altLang="en-US" sz="3600" dirty="0">
                <a:ea typeface="Tahoma" panose="020B0604030504040204" pitchFamily="34" charset="0"/>
                <a:cs typeface="Tahoma" panose="020B0604030504040204" pitchFamily="34" charset="0"/>
              </a:rPr>
              <a:t>may lead to severe complications </a:t>
            </a:r>
          </a:p>
          <a:p>
            <a:pPr eaLnBrk="1" hangingPunct="1"/>
            <a:r>
              <a:rPr lang="en-US" altLang="en-US" sz="3600" dirty="0">
                <a:ea typeface="Tahoma" panose="020B0604030504040204" pitchFamily="34" charset="0"/>
                <a:cs typeface="Tahoma" panose="020B0604030504040204" pitchFamily="34" charset="0"/>
              </a:rPr>
              <a:t>and death.</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85800" y="130175"/>
            <a:ext cx="7772400" cy="2101850"/>
          </a:xfrm>
        </p:spPr>
        <p:txBody>
          <a:bodyPr/>
          <a:lstStyle/>
          <a:p>
            <a:pPr eaLnBrk="1" hangingPunct="1">
              <a:defRPr/>
            </a:pPr>
            <a:r>
              <a:rPr lang="en-US" altLang="en-US" smtClean="0"/>
              <a:t>ADDICTION AS CHRONIC DISEASE: IMPLICATIONS</a:t>
            </a:r>
          </a:p>
        </p:txBody>
      </p:sp>
      <p:sp>
        <p:nvSpPr>
          <p:cNvPr id="28675" name="Rectangle 3"/>
          <p:cNvSpPr>
            <a:spLocks noGrp="1" noChangeArrowheads="1"/>
          </p:cNvSpPr>
          <p:nvPr>
            <p:ph type="body" idx="1"/>
          </p:nvPr>
        </p:nvSpPr>
        <p:spPr/>
        <p:txBody>
          <a:bodyPr/>
          <a:lstStyle/>
          <a:p>
            <a:pPr eaLnBrk="1" hangingPunct="1">
              <a:defRPr/>
            </a:pPr>
            <a:r>
              <a:rPr lang="en-US" altLang="en-US" dirty="0" smtClean="0"/>
              <a:t>It is treatable but not curable.</a:t>
            </a:r>
          </a:p>
          <a:p>
            <a:pPr eaLnBrk="1" hangingPunct="1">
              <a:defRPr/>
            </a:pPr>
            <a:r>
              <a:rPr lang="en-US" altLang="en-US" dirty="0" smtClean="0"/>
              <a:t>Adjustment to diagnosis is part of patient’s task. </a:t>
            </a:r>
          </a:p>
          <a:p>
            <a:pPr eaLnBrk="1" hangingPunct="1">
              <a:defRPr/>
            </a:pPr>
            <a:r>
              <a:rPr lang="en-US" altLang="en-US" dirty="0" smtClean="0"/>
              <a:t>There is a wide spectrum of severity.</a:t>
            </a:r>
          </a:p>
          <a:p>
            <a:pPr eaLnBrk="1" hangingPunct="1">
              <a:defRPr/>
            </a:pPr>
            <a:r>
              <a:rPr lang="en-US" altLang="en-US" dirty="0" smtClean="0"/>
              <a:t>Retention in treatment is key.</a:t>
            </a:r>
          </a:p>
          <a:p>
            <a:pPr eaLnBrk="1" hangingPunct="1">
              <a:defRPr/>
            </a:pPr>
            <a:r>
              <a:rPr lang="en-US" altLang="en-US" dirty="0" smtClean="0"/>
              <a:t>Best treatment is integrated.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31925"/>
          </a:xfrm>
        </p:spPr>
        <p:txBody>
          <a:bodyPr/>
          <a:lstStyle/>
          <a:p>
            <a:r>
              <a:rPr lang="en-US" sz="3600" dirty="0" smtClean="0"/>
              <a:t>Opioid Dependence Treatment Goals</a:t>
            </a:r>
            <a:endParaRPr lang="en-US" sz="3600" dirty="0"/>
          </a:p>
        </p:txBody>
      </p:sp>
      <p:sp>
        <p:nvSpPr>
          <p:cNvPr id="3" name="Content Placeholder 2"/>
          <p:cNvSpPr>
            <a:spLocks noGrp="1"/>
          </p:cNvSpPr>
          <p:nvPr>
            <p:ph idx="1"/>
          </p:nvPr>
        </p:nvSpPr>
        <p:spPr>
          <a:xfrm>
            <a:off x="228600" y="1371600"/>
            <a:ext cx="8686800" cy="4953000"/>
          </a:xfrm>
        </p:spPr>
        <p:txBody>
          <a:bodyPr/>
          <a:lstStyle/>
          <a:p>
            <a:r>
              <a:rPr lang="en-US" sz="3000" dirty="0" smtClean="0"/>
              <a:t>Help </a:t>
            </a:r>
            <a:r>
              <a:rPr lang="en-US" sz="3000" dirty="0"/>
              <a:t>patients to </a:t>
            </a:r>
            <a:r>
              <a:rPr lang="en-US" sz="3000" dirty="0">
                <a:solidFill>
                  <a:srgbClr val="FFFF00"/>
                </a:solidFill>
              </a:rPr>
              <a:t>stop using </a:t>
            </a:r>
            <a:r>
              <a:rPr lang="en-US" sz="3000" dirty="0" smtClean="0">
                <a:solidFill>
                  <a:srgbClr val="FFFF00"/>
                </a:solidFill>
              </a:rPr>
              <a:t>opioids</a:t>
            </a:r>
            <a:endParaRPr lang="en-US" sz="3000" dirty="0">
              <a:solidFill>
                <a:srgbClr val="FFFF00"/>
              </a:solidFill>
            </a:endParaRPr>
          </a:p>
          <a:p>
            <a:r>
              <a:rPr lang="en-US" sz="3000" dirty="0" smtClean="0"/>
              <a:t>Provide </a:t>
            </a:r>
            <a:r>
              <a:rPr lang="en-US" sz="3000" dirty="0">
                <a:solidFill>
                  <a:srgbClr val="FFFF00"/>
                </a:solidFill>
              </a:rPr>
              <a:t>protection against the risk </a:t>
            </a:r>
            <a:r>
              <a:rPr lang="en-US" sz="3000" dirty="0"/>
              <a:t>of</a:t>
            </a:r>
            <a:r>
              <a:rPr lang="en-US" sz="3000" dirty="0">
                <a:solidFill>
                  <a:srgbClr val="FFFF00"/>
                </a:solidFill>
              </a:rPr>
              <a:t> </a:t>
            </a:r>
            <a:r>
              <a:rPr lang="en-US" sz="3000" dirty="0"/>
              <a:t>overdose and death </a:t>
            </a:r>
          </a:p>
          <a:p>
            <a:r>
              <a:rPr lang="en-US" sz="3000" dirty="0" smtClean="0"/>
              <a:t>Teach skills to </a:t>
            </a:r>
            <a:r>
              <a:rPr lang="en-US" sz="3000" dirty="0">
                <a:solidFill>
                  <a:srgbClr val="FFFF00"/>
                </a:solidFill>
              </a:rPr>
              <a:t>cope with cravings </a:t>
            </a:r>
            <a:r>
              <a:rPr lang="en-US" sz="3000" dirty="0"/>
              <a:t>and</a:t>
            </a:r>
            <a:r>
              <a:rPr lang="en-US" sz="3000" dirty="0">
                <a:solidFill>
                  <a:srgbClr val="FFFF00"/>
                </a:solidFill>
              </a:rPr>
              <a:t> life </a:t>
            </a:r>
            <a:r>
              <a:rPr lang="en-US" sz="3000" dirty="0" smtClean="0">
                <a:solidFill>
                  <a:srgbClr val="FFFF00"/>
                </a:solidFill>
              </a:rPr>
              <a:t>stressors</a:t>
            </a:r>
            <a:endParaRPr lang="en-US" sz="3000" dirty="0">
              <a:solidFill>
                <a:srgbClr val="FFFF00"/>
              </a:solidFill>
            </a:endParaRPr>
          </a:p>
          <a:p>
            <a:r>
              <a:rPr lang="en-US" sz="3000" dirty="0" smtClean="0"/>
              <a:t>Medications</a:t>
            </a:r>
            <a:r>
              <a:rPr lang="en-US" sz="3000" dirty="0"/>
              <a:t>, most likely given over an extended period of time</a:t>
            </a:r>
            <a:r>
              <a:rPr lang="en-US" sz="3000" dirty="0" smtClean="0"/>
              <a:t>, </a:t>
            </a:r>
            <a:r>
              <a:rPr lang="en-US" sz="3000" dirty="0"/>
              <a:t>should be </a:t>
            </a:r>
            <a:r>
              <a:rPr lang="en-US" sz="3000" dirty="0">
                <a:solidFill>
                  <a:srgbClr val="FFFF00"/>
                </a:solidFill>
              </a:rPr>
              <a:t>the mainstay of opioid dependence treatment </a:t>
            </a:r>
          </a:p>
          <a:p>
            <a:r>
              <a:rPr lang="en-US" sz="3000" dirty="0" smtClean="0"/>
              <a:t>Treatment </a:t>
            </a:r>
            <a:r>
              <a:rPr lang="en-US" sz="3000" dirty="0"/>
              <a:t>should be focused on </a:t>
            </a:r>
            <a:r>
              <a:rPr lang="en-US" sz="3000" dirty="0" smtClean="0"/>
              <a:t>the </a:t>
            </a:r>
            <a:r>
              <a:rPr lang="en-US" sz="3000" dirty="0" smtClean="0">
                <a:solidFill>
                  <a:srgbClr val="FFFF00"/>
                </a:solidFill>
              </a:rPr>
              <a:t>many pathways to recovery</a:t>
            </a:r>
            <a:endParaRPr lang="en-US" sz="3000" dirty="0">
              <a:solidFill>
                <a:srgbClr val="FFFF00"/>
              </a:solidFill>
            </a:endParaRPr>
          </a:p>
        </p:txBody>
      </p:sp>
      <p:sp>
        <p:nvSpPr>
          <p:cNvPr id="4" name="Text Box 4"/>
          <p:cNvSpPr txBox="1">
            <a:spLocks noChangeArrowheads="1"/>
          </p:cNvSpPr>
          <p:nvPr/>
        </p:nvSpPr>
        <p:spPr bwMode="auto">
          <a:xfrm>
            <a:off x="0" y="6550025"/>
            <a:ext cx="67876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Font typeface="Arial" charset="0"/>
              <a:buChar char="•"/>
              <a:defRPr sz="3200">
                <a:solidFill>
                  <a:schemeClr val="tx1"/>
                </a:solidFill>
                <a:latin typeface="Calibri" pitchFamily="34" charset="0"/>
              </a:defRPr>
            </a:lvl1pPr>
            <a:lvl2pPr marL="742950" indent="-285750" algn="l">
              <a:spcBef>
                <a:spcPct val="20000"/>
              </a:spcBef>
              <a:buFont typeface="Arial" charset="0"/>
              <a:buChar char="–"/>
              <a:defRPr sz="2800">
                <a:solidFill>
                  <a:schemeClr val="tx1"/>
                </a:solidFill>
                <a:latin typeface="Calibri" pitchFamily="34" charset="0"/>
              </a:defRPr>
            </a:lvl2pPr>
            <a:lvl3pPr marL="1143000" indent="-228600" algn="l">
              <a:spcBef>
                <a:spcPct val="20000"/>
              </a:spcBef>
              <a:buFont typeface="Arial" charset="0"/>
              <a:buChar char="•"/>
              <a:defRPr sz="2400">
                <a:solidFill>
                  <a:schemeClr val="tx1"/>
                </a:solidFill>
                <a:latin typeface="Calibri" pitchFamily="34" charset="0"/>
              </a:defRPr>
            </a:lvl3pPr>
            <a:lvl4pPr marL="1600200" indent="-228600" algn="l">
              <a:spcBef>
                <a:spcPct val="20000"/>
              </a:spcBef>
              <a:buFont typeface="Arial" charset="0"/>
              <a:buChar char="–"/>
              <a:defRPr sz="2000">
                <a:solidFill>
                  <a:schemeClr val="tx1"/>
                </a:solidFill>
                <a:latin typeface="Calibri" pitchFamily="34" charset="0"/>
              </a:defRPr>
            </a:lvl4pPr>
            <a:lvl5pPr marL="2057400" indent="-228600" algn="l">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100000"/>
              </a:lnSpc>
              <a:spcBef>
                <a:spcPct val="0"/>
              </a:spcBef>
              <a:buFontTx/>
              <a:buNone/>
            </a:pPr>
            <a:r>
              <a:rPr lang="en-US" altLang="en-US" sz="1400" b="0" dirty="0">
                <a:solidFill>
                  <a:schemeClr val="bg1"/>
                </a:solidFill>
                <a:latin typeface="Arial" charset="0"/>
                <a:cs typeface="Arial" charset="0"/>
              </a:rPr>
              <a:t>SOURCE: </a:t>
            </a:r>
            <a:r>
              <a:rPr lang="en-US" altLang="en-US" sz="1400" b="0" dirty="0" smtClean="0">
                <a:solidFill>
                  <a:schemeClr val="bg1"/>
                </a:solidFill>
                <a:latin typeface="Arial" charset="0"/>
                <a:cs typeface="Arial" charset="0"/>
              </a:rPr>
              <a:t>Slide courtesy of Dr. Adam </a:t>
            </a:r>
            <a:r>
              <a:rPr lang="en-US" altLang="en-US" sz="1400" b="0" dirty="0" err="1" smtClean="0">
                <a:solidFill>
                  <a:schemeClr val="bg1"/>
                </a:solidFill>
                <a:latin typeface="Arial" charset="0"/>
                <a:cs typeface="Arial" charset="0"/>
              </a:rPr>
              <a:t>Bisaga</a:t>
            </a:r>
            <a:r>
              <a:rPr lang="en-US" altLang="en-US" sz="1400" b="0" dirty="0" smtClean="0">
                <a:solidFill>
                  <a:schemeClr val="bg1"/>
                </a:solidFill>
                <a:latin typeface="Arial" charset="0"/>
                <a:cs typeface="Arial" charset="0"/>
              </a:rPr>
              <a:t>, PCSS-MAT Webinar, February 2014.</a:t>
            </a:r>
            <a:endParaRPr lang="en-US" altLang="en-US" sz="1400" b="0" dirty="0">
              <a:solidFill>
                <a:schemeClr val="bg1"/>
              </a:solidFill>
              <a:latin typeface="Arial" charset="0"/>
              <a:cs typeface="Arial" charset="0"/>
            </a:endParaRPr>
          </a:p>
        </p:txBody>
      </p:sp>
      <p:sp>
        <p:nvSpPr>
          <p:cNvPr id="5"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7</a:t>
            </a:fld>
            <a:endParaRPr lang="en-US" altLang="en-US" sz="1200">
              <a:cs typeface="Arial" charset="0"/>
            </a:endParaRPr>
          </a:p>
        </p:txBody>
      </p:sp>
    </p:spTree>
    <p:extLst>
      <p:ext uri="{BB962C8B-B14F-4D97-AF65-F5344CB8AC3E}">
        <p14:creationId xmlns:p14="http://schemas.microsoft.com/office/powerpoint/2010/main" val="299639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6362"/>
            <a:ext cx="8686800" cy="1417638"/>
          </a:xfrm>
        </p:spPr>
        <p:txBody>
          <a:bodyPr/>
          <a:lstStyle/>
          <a:p>
            <a:r>
              <a:rPr lang="en-US" sz="3600" dirty="0" smtClean="0"/>
              <a:t>The Role of Medication in Treatment of Opioid Dependence</a:t>
            </a:r>
            <a:endParaRPr lang="en-US" sz="3600" dirty="0"/>
          </a:p>
        </p:txBody>
      </p:sp>
      <p:sp>
        <p:nvSpPr>
          <p:cNvPr id="3" name="Content Placeholder 2"/>
          <p:cNvSpPr>
            <a:spLocks noGrp="1"/>
          </p:cNvSpPr>
          <p:nvPr>
            <p:ph idx="1"/>
          </p:nvPr>
        </p:nvSpPr>
        <p:spPr>
          <a:xfrm>
            <a:off x="228600" y="1828800"/>
            <a:ext cx="8686800" cy="4953000"/>
          </a:xfrm>
        </p:spPr>
        <p:txBody>
          <a:bodyPr/>
          <a:lstStyle/>
          <a:p>
            <a:r>
              <a:rPr lang="en-US" dirty="0" smtClean="0"/>
              <a:t>Detoxification </a:t>
            </a:r>
            <a:r>
              <a:rPr lang="en-US" dirty="0"/>
              <a:t>from opioids </a:t>
            </a:r>
            <a:r>
              <a:rPr lang="en-US" dirty="0">
                <a:solidFill>
                  <a:srgbClr val="FFFF00"/>
                </a:solidFill>
              </a:rPr>
              <a:t>without pharmacological support</a:t>
            </a:r>
            <a:r>
              <a:rPr lang="en-US" dirty="0"/>
              <a:t> afterwards remains the dominant model of treatment </a:t>
            </a:r>
          </a:p>
          <a:p>
            <a:r>
              <a:rPr lang="en-US" dirty="0" smtClean="0"/>
              <a:t>Medications </a:t>
            </a:r>
            <a:r>
              <a:rPr lang="en-US" dirty="0"/>
              <a:t>to prevent relapse are </a:t>
            </a:r>
            <a:r>
              <a:rPr lang="en-US" dirty="0">
                <a:solidFill>
                  <a:srgbClr val="FFFF00"/>
                </a:solidFill>
              </a:rPr>
              <a:t>not routinely offered </a:t>
            </a:r>
            <a:r>
              <a:rPr lang="en-US" dirty="0"/>
              <a:t>after detoxification </a:t>
            </a:r>
          </a:p>
          <a:p>
            <a:r>
              <a:rPr lang="en-US" dirty="0" smtClean="0"/>
              <a:t>First </a:t>
            </a:r>
            <a:r>
              <a:rPr lang="en-US" dirty="0"/>
              <a:t>weeks following detoxification are the </a:t>
            </a:r>
            <a:r>
              <a:rPr lang="en-US" dirty="0">
                <a:solidFill>
                  <a:srgbClr val="FFFF00"/>
                </a:solidFill>
              </a:rPr>
              <a:t>most dangerous phases </a:t>
            </a:r>
            <a:r>
              <a:rPr lang="en-US" dirty="0"/>
              <a:t>of opioid dependence, with a </a:t>
            </a:r>
            <a:r>
              <a:rPr lang="en-US" dirty="0">
                <a:solidFill>
                  <a:srgbClr val="FFFF00"/>
                </a:solidFill>
              </a:rPr>
              <a:t>significant risk of overdose and death </a:t>
            </a:r>
          </a:p>
        </p:txBody>
      </p:sp>
      <p:sp>
        <p:nvSpPr>
          <p:cNvPr id="4" name="Text Box 4"/>
          <p:cNvSpPr txBox="1">
            <a:spLocks noChangeArrowheads="1"/>
          </p:cNvSpPr>
          <p:nvPr/>
        </p:nvSpPr>
        <p:spPr bwMode="auto">
          <a:xfrm>
            <a:off x="0" y="6550025"/>
            <a:ext cx="678762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spcBef>
                <a:spcPct val="20000"/>
              </a:spcBef>
              <a:buFont typeface="Arial" charset="0"/>
              <a:buChar char="•"/>
              <a:defRPr sz="3200">
                <a:solidFill>
                  <a:schemeClr val="tx1"/>
                </a:solidFill>
                <a:latin typeface="Calibri" pitchFamily="34" charset="0"/>
              </a:defRPr>
            </a:lvl1pPr>
            <a:lvl2pPr marL="742950" indent="-285750" algn="l">
              <a:spcBef>
                <a:spcPct val="20000"/>
              </a:spcBef>
              <a:buFont typeface="Arial" charset="0"/>
              <a:buChar char="–"/>
              <a:defRPr sz="2800">
                <a:solidFill>
                  <a:schemeClr val="tx1"/>
                </a:solidFill>
                <a:latin typeface="Calibri" pitchFamily="34" charset="0"/>
              </a:defRPr>
            </a:lvl2pPr>
            <a:lvl3pPr marL="1143000" indent="-228600" algn="l">
              <a:spcBef>
                <a:spcPct val="20000"/>
              </a:spcBef>
              <a:buFont typeface="Arial" charset="0"/>
              <a:buChar char="•"/>
              <a:defRPr sz="2400">
                <a:solidFill>
                  <a:schemeClr val="tx1"/>
                </a:solidFill>
                <a:latin typeface="Calibri" pitchFamily="34" charset="0"/>
              </a:defRPr>
            </a:lvl3pPr>
            <a:lvl4pPr marL="1600200" indent="-228600" algn="l">
              <a:spcBef>
                <a:spcPct val="20000"/>
              </a:spcBef>
              <a:buFont typeface="Arial" charset="0"/>
              <a:buChar char="–"/>
              <a:defRPr sz="2000">
                <a:solidFill>
                  <a:schemeClr val="tx1"/>
                </a:solidFill>
                <a:latin typeface="Calibri" pitchFamily="34" charset="0"/>
              </a:defRPr>
            </a:lvl4pPr>
            <a:lvl5pPr marL="2057400" indent="-228600" algn="l">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100000"/>
              </a:lnSpc>
              <a:spcBef>
                <a:spcPct val="0"/>
              </a:spcBef>
              <a:buFontTx/>
              <a:buNone/>
            </a:pPr>
            <a:r>
              <a:rPr lang="en-US" altLang="en-US" sz="1400" b="0" dirty="0">
                <a:solidFill>
                  <a:schemeClr val="bg1"/>
                </a:solidFill>
                <a:latin typeface="Arial" charset="0"/>
                <a:cs typeface="Arial" charset="0"/>
              </a:rPr>
              <a:t>SOURCE: </a:t>
            </a:r>
            <a:r>
              <a:rPr lang="en-US" altLang="en-US" sz="1400" b="0" dirty="0" smtClean="0">
                <a:solidFill>
                  <a:schemeClr val="bg1"/>
                </a:solidFill>
                <a:latin typeface="Arial" charset="0"/>
                <a:cs typeface="Arial" charset="0"/>
              </a:rPr>
              <a:t>Slide courtesy of Dr. Adam </a:t>
            </a:r>
            <a:r>
              <a:rPr lang="en-US" altLang="en-US" sz="1400" b="0" dirty="0" err="1" smtClean="0">
                <a:solidFill>
                  <a:schemeClr val="bg1"/>
                </a:solidFill>
                <a:latin typeface="Arial" charset="0"/>
                <a:cs typeface="Arial" charset="0"/>
              </a:rPr>
              <a:t>Bisaga</a:t>
            </a:r>
            <a:r>
              <a:rPr lang="en-US" altLang="en-US" sz="1400" b="0" dirty="0" smtClean="0">
                <a:solidFill>
                  <a:schemeClr val="bg1"/>
                </a:solidFill>
                <a:latin typeface="Arial" charset="0"/>
                <a:cs typeface="Arial" charset="0"/>
              </a:rPr>
              <a:t>, PCSS-MAT Webinar, February 2014.</a:t>
            </a:r>
            <a:endParaRPr lang="en-US" altLang="en-US" sz="1400" b="0" dirty="0">
              <a:solidFill>
                <a:schemeClr val="bg1"/>
              </a:solidFill>
              <a:latin typeface="Arial" charset="0"/>
              <a:cs typeface="Arial" charset="0"/>
            </a:endParaRPr>
          </a:p>
        </p:txBody>
      </p:sp>
      <p:sp>
        <p:nvSpPr>
          <p:cNvPr id="5" name="Slide Number Placeholder 5"/>
          <p:cNvSpPr txBox="1">
            <a:spLocks/>
          </p:cNvSpPr>
          <p:nvPr/>
        </p:nvSpPr>
        <p:spPr bwMode="auto">
          <a:xfrm>
            <a:off x="7010400" y="64770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a:spcBef>
                <a:spcPct val="20000"/>
              </a:spcBef>
              <a:buChar char="•"/>
              <a:defRPr sz="3200">
                <a:solidFill>
                  <a:schemeClr val="bg1"/>
                </a:solidFill>
                <a:latin typeface="Arial" charset="0"/>
              </a:defRPr>
            </a:lvl1pPr>
            <a:lvl2pPr marL="742950" indent="-285750" algn="l">
              <a:spcBef>
                <a:spcPct val="20000"/>
              </a:spcBef>
              <a:buChar char="–"/>
              <a:defRPr sz="2800">
                <a:solidFill>
                  <a:schemeClr val="bg1"/>
                </a:solidFill>
                <a:latin typeface="Arial" charset="0"/>
              </a:defRPr>
            </a:lvl2pPr>
            <a:lvl3pPr marL="1143000" indent="-228600" algn="l">
              <a:spcBef>
                <a:spcPct val="20000"/>
              </a:spcBef>
              <a:buChar char="•"/>
              <a:defRPr sz="2400">
                <a:solidFill>
                  <a:schemeClr val="bg1"/>
                </a:solidFill>
                <a:latin typeface="Arial" charset="0"/>
              </a:defRPr>
            </a:lvl3pPr>
            <a:lvl4pPr marL="1600200" indent="-228600" algn="l">
              <a:spcBef>
                <a:spcPct val="20000"/>
              </a:spcBef>
              <a:buChar char="–"/>
              <a:defRPr sz="2000">
                <a:solidFill>
                  <a:schemeClr val="bg1"/>
                </a:solidFill>
                <a:latin typeface="Arial" charset="0"/>
              </a:defRPr>
            </a:lvl4pPr>
            <a:lvl5pPr marL="2057400" indent="-228600" algn="l">
              <a:spcBef>
                <a:spcPct val="20000"/>
              </a:spcBef>
              <a:buChar char="»"/>
              <a:defRPr sz="2000">
                <a:solidFill>
                  <a:schemeClr val="bg1"/>
                </a:solidFill>
                <a:latin typeface="Arial" charset="0"/>
              </a:defRPr>
            </a:lvl5pPr>
            <a:lvl6pPr marL="2514600" indent="-228600" eaLnBrk="0" fontAlgn="base" hangingPunct="0">
              <a:spcBef>
                <a:spcPct val="20000"/>
              </a:spcBef>
              <a:spcAft>
                <a:spcPct val="0"/>
              </a:spcAft>
              <a:buChar char="»"/>
              <a:defRPr sz="2000">
                <a:solidFill>
                  <a:schemeClr val="bg1"/>
                </a:solidFill>
                <a:latin typeface="Arial" charset="0"/>
              </a:defRPr>
            </a:lvl6pPr>
            <a:lvl7pPr marL="2971800" indent="-228600" eaLnBrk="0" fontAlgn="base" hangingPunct="0">
              <a:spcBef>
                <a:spcPct val="20000"/>
              </a:spcBef>
              <a:spcAft>
                <a:spcPct val="0"/>
              </a:spcAft>
              <a:buChar char="»"/>
              <a:defRPr sz="2000">
                <a:solidFill>
                  <a:schemeClr val="bg1"/>
                </a:solidFill>
                <a:latin typeface="Arial" charset="0"/>
              </a:defRPr>
            </a:lvl7pPr>
            <a:lvl8pPr marL="3429000" indent="-228600" eaLnBrk="0" fontAlgn="base" hangingPunct="0">
              <a:spcBef>
                <a:spcPct val="20000"/>
              </a:spcBef>
              <a:spcAft>
                <a:spcPct val="0"/>
              </a:spcAft>
              <a:buChar char="»"/>
              <a:defRPr sz="2000">
                <a:solidFill>
                  <a:schemeClr val="bg1"/>
                </a:solidFill>
                <a:latin typeface="Arial" charset="0"/>
              </a:defRPr>
            </a:lvl8pPr>
            <a:lvl9pPr marL="3886200" indent="-228600" eaLnBrk="0" fontAlgn="base" hangingPunct="0">
              <a:spcBef>
                <a:spcPct val="20000"/>
              </a:spcBef>
              <a:spcAft>
                <a:spcPct val="0"/>
              </a:spcAft>
              <a:buChar char="»"/>
              <a:defRPr sz="2000">
                <a:solidFill>
                  <a:schemeClr val="bg1"/>
                </a:solidFill>
                <a:latin typeface="Arial" charset="0"/>
              </a:defRPr>
            </a:lvl9pPr>
          </a:lstStyle>
          <a:p>
            <a:pPr algn="r" eaLnBrk="1" hangingPunct="1">
              <a:spcBef>
                <a:spcPct val="0"/>
              </a:spcBef>
              <a:buFontTx/>
              <a:buNone/>
            </a:pPr>
            <a:fld id="{E8FA23BE-C884-47F8-9990-3572EBF21B97}" type="slidenum">
              <a:rPr lang="en-US" altLang="en-US" sz="1200">
                <a:cs typeface="Arial" charset="0"/>
              </a:rPr>
              <a:pPr algn="r" eaLnBrk="1" hangingPunct="1">
                <a:spcBef>
                  <a:spcPct val="0"/>
                </a:spcBef>
                <a:buFontTx/>
                <a:buNone/>
              </a:pPr>
              <a:t>8</a:t>
            </a:fld>
            <a:endParaRPr lang="en-US" altLang="en-US" sz="1200">
              <a:cs typeface="Arial" charset="0"/>
            </a:endParaRPr>
          </a:p>
        </p:txBody>
      </p:sp>
    </p:spTree>
    <p:extLst>
      <p:ext uri="{BB962C8B-B14F-4D97-AF65-F5344CB8AC3E}">
        <p14:creationId xmlns:p14="http://schemas.microsoft.com/office/powerpoint/2010/main" val="140723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ChangeArrowheads="1"/>
          </p:cNvSpPr>
          <p:nvPr/>
        </p:nvSpPr>
        <p:spPr bwMode="auto">
          <a:xfrm>
            <a:off x="76200" y="1219200"/>
            <a:ext cx="8153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algn="ctr">
              <a:lnSpc>
                <a:spcPct val="80000"/>
              </a:lnSpc>
              <a:spcBef>
                <a:spcPct val="0"/>
              </a:spcBef>
              <a:buFontTx/>
              <a:buNone/>
            </a:pPr>
            <a:endParaRPr lang="en-US" altLang="en-US" sz="4400" b="1">
              <a:solidFill>
                <a:srgbClr val="FFCC00"/>
              </a:solidFill>
              <a:latin typeface="Arial" pitchFamily="34" charset="0"/>
            </a:endParaRPr>
          </a:p>
        </p:txBody>
      </p:sp>
      <p:sp>
        <p:nvSpPr>
          <p:cNvPr id="93187" name="Rectangle 3"/>
          <p:cNvSpPr>
            <a:spLocks noChangeArrowheads="1"/>
          </p:cNvSpPr>
          <p:nvPr/>
        </p:nvSpPr>
        <p:spPr bwMode="auto">
          <a:xfrm>
            <a:off x="0" y="74613"/>
            <a:ext cx="9144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algn="ctr" eaLnBrk="1" hangingPunct="1">
              <a:spcBef>
                <a:spcPct val="0"/>
              </a:spcBef>
              <a:buFontTx/>
              <a:buNone/>
            </a:pPr>
            <a:r>
              <a:rPr lang="en-US" altLang="en-US" sz="4400" b="1">
                <a:solidFill>
                  <a:srgbClr val="FFFF00"/>
                </a:solidFill>
              </a:rPr>
              <a:t>How Do Medications for Opioid Addiction Work?</a:t>
            </a:r>
          </a:p>
        </p:txBody>
      </p:sp>
      <p:sp>
        <p:nvSpPr>
          <p:cNvPr id="93188" name="Rectangle 4"/>
          <p:cNvSpPr>
            <a:spLocks noChangeArrowheads="1"/>
          </p:cNvSpPr>
          <p:nvPr/>
        </p:nvSpPr>
        <p:spPr bwMode="auto">
          <a:xfrm>
            <a:off x="1600200" y="1524000"/>
            <a:ext cx="6126163"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651">
                <a:solidFill>
                  <a:srgbClr val="000000"/>
                </a:solidFill>
                <a:miter lim="800000"/>
                <a:headEnd/>
                <a:tailEnd/>
              </a14:hiddenLine>
            </a:ext>
          </a:extLst>
        </p:spPr>
        <p:txBody>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algn="ctr">
              <a:lnSpc>
                <a:spcPct val="80000"/>
              </a:lnSpc>
              <a:spcBef>
                <a:spcPct val="0"/>
              </a:spcBef>
              <a:buFontTx/>
              <a:buNone/>
            </a:pPr>
            <a:endParaRPr lang="en-US" altLang="en-US" sz="4400" b="1">
              <a:solidFill>
                <a:srgbClr val="FFCC00"/>
              </a:solidFill>
              <a:latin typeface="Arial" pitchFamily="34" charset="0"/>
            </a:endParaRPr>
          </a:p>
        </p:txBody>
      </p:sp>
      <p:sp>
        <p:nvSpPr>
          <p:cNvPr id="93189" name="Rectangle 5"/>
          <p:cNvSpPr>
            <a:spLocks noChangeArrowheads="1"/>
          </p:cNvSpPr>
          <p:nvPr/>
        </p:nvSpPr>
        <p:spPr bwMode="auto">
          <a:xfrm>
            <a:off x="2832100" y="5945188"/>
            <a:ext cx="27114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3200">
                <a:solidFill>
                  <a:srgbClr val="FFFFFF"/>
                </a:solidFill>
                <a:latin typeface="Arial" pitchFamily="34" charset="0"/>
              </a:rPr>
              <a:t>Dose of Opioid</a:t>
            </a:r>
            <a:endParaRPr lang="en-US" altLang="en-US" sz="2400">
              <a:solidFill>
                <a:schemeClr val="tx1"/>
              </a:solidFill>
              <a:latin typeface="Times New Roman" pitchFamily="18" charset="0"/>
            </a:endParaRPr>
          </a:p>
        </p:txBody>
      </p:sp>
      <p:sp>
        <p:nvSpPr>
          <p:cNvPr id="178182" name="Line 6"/>
          <p:cNvSpPr>
            <a:spLocks noChangeShapeType="1"/>
          </p:cNvSpPr>
          <p:nvPr/>
        </p:nvSpPr>
        <p:spPr bwMode="auto">
          <a:xfrm>
            <a:off x="1381125" y="5773738"/>
            <a:ext cx="6126163" cy="1587"/>
          </a:xfrm>
          <a:prstGeom prst="line">
            <a:avLst/>
          </a:prstGeom>
          <a:noFill/>
          <a:ln w="6350">
            <a:solidFill>
              <a:srgbClr val="FFFFFF"/>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3" name="Line 8"/>
          <p:cNvSpPr>
            <a:spLocks noChangeShapeType="1"/>
          </p:cNvSpPr>
          <p:nvPr/>
        </p:nvSpPr>
        <p:spPr bwMode="auto">
          <a:xfrm flipV="1">
            <a:off x="2146300" y="5773738"/>
            <a:ext cx="1588"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4" name="Line 9"/>
          <p:cNvSpPr>
            <a:spLocks noChangeShapeType="1"/>
          </p:cNvSpPr>
          <p:nvPr/>
        </p:nvSpPr>
        <p:spPr bwMode="auto">
          <a:xfrm flipV="1">
            <a:off x="2913063" y="5773738"/>
            <a:ext cx="1587"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5" name="Line 10"/>
          <p:cNvSpPr>
            <a:spLocks noChangeShapeType="1"/>
          </p:cNvSpPr>
          <p:nvPr/>
        </p:nvSpPr>
        <p:spPr bwMode="auto">
          <a:xfrm flipV="1">
            <a:off x="3678238" y="5773738"/>
            <a:ext cx="1587"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6" name="Line 11"/>
          <p:cNvSpPr>
            <a:spLocks noChangeShapeType="1"/>
          </p:cNvSpPr>
          <p:nvPr/>
        </p:nvSpPr>
        <p:spPr bwMode="auto">
          <a:xfrm flipV="1">
            <a:off x="4443413" y="5773738"/>
            <a:ext cx="1587"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7" name="Line 12"/>
          <p:cNvSpPr>
            <a:spLocks noChangeShapeType="1"/>
          </p:cNvSpPr>
          <p:nvPr/>
        </p:nvSpPr>
        <p:spPr bwMode="auto">
          <a:xfrm flipV="1">
            <a:off x="5210175" y="5773738"/>
            <a:ext cx="1588"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8" name="Line 13"/>
          <p:cNvSpPr>
            <a:spLocks noChangeShapeType="1"/>
          </p:cNvSpPr>
          <p:nvPr/>
        </p:nvSpPr>
        <p:spPr bwMode="auto">
          <a:xfrm flipV="1">
            <a:off x="5975350" y="5773738"/>
            <a:ext cx="1588"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89" name="Line 14"/>
          <p:cNvSpPr>
            <a:spLocks noChangeShapeType="1"/>
          </p:cNvSpPr>
          <p:nvPr/>
        </p:nvSpPr>
        <p:spPr bwMode="auto">
          <a:xfrm flipV="1">
            <a:off x="6742113" y="5773738"/>
            <a:ext cx="1587" cy="46037"/>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93198" name="Rectangle 16"/>
          <p:cNvSpPr>
            <a:spLocks noChangeArrowheads="1"/>
          </p:cNvSpPr>
          <p:nvPr/>
        </p:nvSpPr>
        <p:spPr bwMode="auto">
          <a:xfrm>
            <a:off x="228600" y="2895600"/>
            <a:ext cx="11842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3200">
                <a:solidFill>
                  <a:srgbClr val="FFFFFF"/>
                </a:solidFill>
                <a:latin typeface="Arial" pitchFamily="34" charset="0"/>
              </a:rPr>
              <a:t>Opioid</a:t>
            </a:r>
            <a:endParaRPr lang="en-US" altLang="en-US" sz="2400">
              <a:solidFill>
                <a:schemeClr val="tx1"/>
              </a:solidFill>
              <a:latin typeface="Times New Roman" pitchFamily="18" charset="0"/>
            </a:endParaRPr>
          </a:p>
        </p:txBody>
      </p:sp>
      <p:sp>
        <p:nvSpPr>
          <p:cNvPr id="93199" name="Rectangle 17"/>
          <p:cNvSpPr>
            <a:spLocks noChangeArrowheads="1"/>
          </p:cNvSpPr>
          <p:nvPr/>
        </p:nvSpPr>
        <p:spPr bwMode="auto">
          <a:xfrm>
            <a:off x="381000" y="3352800"/>
            <a:ext cx="1038225"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3200">
                <a:solidFill>
                  <a:srgbClr val="FFFFFF"/>
                </a:solidFill>
                <a:latin typeface="Arial" pitchFamily="34" charset="0"/>
              </a:rPr>
              <a:t>Effect</a:t>
            </a:r>
            <a:endParaRPr lang="en-US" altLang="en-US" sz="2400">
              <a:solidFill>
                <a:schemeClr val="tx1"/>
              </a:solidFill>
              <a:latin typeface="Times New Roman" pitchFamily="18" charset="0"/>
            </a:endParaRPr>
          </a:p>
        </p:txBody>
      </p:sp>
      <p:sp>
        <p:nvSpPr>
          <p:cNvPr id="178193" name="Line 18"/>
          <p:cNvSpPr>
            <a:spLocks noChangeShapeType="1"/>
          </p:cNvSpPr>
          <p:nvPr/>
        </p:nvSpPr>
        <p:spPr bwMode="auto">
          <a:xfrm flipV="1">
            <a:off x="1600200" y="1524000"/>
            <a:ext cx="1588" cy="4167188"/>
          </a:xfrm>
          <a:prstGeom prst="line">
            <a:avLst/>
          </a:prstGeom>
          <a:noFill/>
          <a:ln w="6350">
            <a:solidFill>
              <a:srgbClr val="FFFFFF"/>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4" name="Line 20"/>
          <p:cNvSpPr>
            <a:spLocks noChangeShapeType="1"/>
          </p:cNvSpPr>
          <p:nvPr/>
        </p:nvSpPr>
        <p:spPr bwMode="auto">
          <a:xfrm>
            <a:off x="1338263" y="52070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5" name="Line 21"/>
          <p:cNvSpPr>
            <a:spLocks noChangeShapeType="1"/>
          </p:cNvSpPr>
          <p:nvPr/>
        </p:nvSpPr>
        <p:spPr bwMode="auto">
          <a:xfrm>
            <a:off x="1338263" y="46863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6" name="Line 22"/>
          <p:cNvSpPr>
            <a:spLocks noChangeShapeType="1"/>
          </p:cNvSpPr>
          <p:nvPr/>
        </p:nvSpPr>
        <p:spPr bwMode="auto">
          <a:xfrm>
            <a:off x="1338263" y="41656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7" name="Line 23"/>
          <p:cNvSpPr>
            <a:spLocks noChangeShapeType="1"/>
          </p:cNvSpPr>
          <p:nvPr/>
        </p:nvSpPr>
        <p:spPr bwMode="auto">
          <a:xfrm>
            <a:off x="1338263" y="36449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8" name="Line 24"/>
          <p:cNvSpPr>
            <a:spLocks noChangeShapeType="1"/>
          </p:cNvSpPr>
          <p:nvPr/>
        </p:nvSpPr>
        <p:spPr bwMode="auto">
          <a:xfrm>
            <a:off x="1338263" y="31242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199" name="Line 25"/>
          <p:cNvSpPr>
            <a:spLocks noChangeShapeType="1"/>
          </p:cNvSpPr>
          <p:nvPr/>
        </p:nvSpPr>
        <p:spPr bwMode="auto">
          <a:xfrm>
            <a:off x="1338263" y="26035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00" name="Line 26"/>
          <p:cNvSpPr>
            <a:spLocks noChangeShapeType="1"/>
          </p:cNvSpPr>
          <p:nvPr/>
        </p:nvSpPr>
        <p:spPr bwMode="auto">
          <a:xfrm>
            <a:off x="1338263" y="20828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01" name="Line 27"/>
          <p:cNvSpPr>
            <a:spLocks noChangeShapeType="1"/>
          </p:cNvSpPr>
          <p:nvPr/>
        </p:nvSpPr>
        <p:spPr bwMode="auto">
          <a:xfrm>
            <a:off x="1338263" y="1562100"/>
            <a:ext cx="42862" cy="1588"/>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02" name="Line 28"/>
          <p:cNvSpPr>
            <a:spLocks noChangeShapeType="1"/>
          </p:cNvSpPr>
          <p:nvPr/>
        </p:nvSpPr>
        <p:spPr bwMode="auto">
          <a:xfrm flipV="1">
            <a:off x="2332038" y="5726113"/>
            <a:ext cx="28575" cy="3175"/>
          </a:xfrm>
          <a:prstGeom prst="line">
            <a:avLst/>
          </a:prstGeom>
          <a:noFill/>
          <a:ln w="39688">
            <a:solidFill>
              <a:srgbClr val="FFFF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grpSp>
        <p:nvGrpSpPr>
          <p:cNvPr id="2" name="Group 43"/>
          <p:cNvGrpSpPr>
            <a:grpSpLocks/>
          </p:cNvGrpSpPr>
          <p:nvPr/>
        </p:nvGrpSpPr>
        <p:grpSpPr bwMode="auto">
          <a:xfrm>
            <a:off x="1338263" y="2166938"/>
            <a:ext cx="4505325" cy="3652837"/>
            <a:chOff x="1083" y="1365"/>
            <a:chExt cx="2838" cy="2301"/>
          </a:xfrm>
        </p:grpSpPr>
        <p:sp>
          <p:nvSpPr>
            <p:cNvPr id="178212" name="Line 7"/>
            <p:cNvSpPr>
              <a:spLocks noChangeShapeType="1"/>
            </p:cNvSpPr>
            <p:nvPr/>
          </p:nvSpPr>
          <p:spPr bwMode="auto">
            <a:xfrm flipV="1">
              <a:off x="1110" y="3637"/>
              <a:ext cx="1" cy="29"/>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13" name="Line 19"/>
            <p:cNvSpPr>
              <a:spLocks noChangeShapeType="1"/>
            </p:cNvSpPr>
            <p:nvPr/>
          </p:nvSpPr>
          <p:spPr bwMode="auto">
            <a:xfrm>
              <a:off x="1083" y="3609"/>
              <a:ext cx="27" cy="1"/>
            </a:xfrm>
            <a:prstGeom prst="line">
              <a:avLst/>
            </a:prstGeom>
            <a:noFill/>
            <a:ln w="6350">
              <a:solidFill>
                <a:srgbClr val="000000"/>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14" name="Freeform 30"/>
            <p:cNvSpPr>
              <a:spLocks/>
            </p:cNvSpPr>
            <p:nvPr/>
          </p:nvSpPr>
          <p:spPr bwMode="auto">
            <a:xfrm flipV="1">
              <a:off x="1727" y="1640"/>
              <a:ext cx="1795" cy="1967"/>
            </a:xfrm>
            <a:custGeom>
              <a:avLst/>
              <a:gdLst>
                <a:gd name="T0" fmla="*/ 1 w 3313"/>
                <a:gd name="T1" fmla="*/ 1 h 3404"/>
                <a:gd name="T2" fmla="*/ 2 w 3313"/>
                <a:gd name="T3" fmla="*/ 1 h 3404"/>
                <a:gd name="T4" fmla="*/ 2 w 3313"/>
                <a:gd name="T5" fmla="*/ 1 h 3404"/>
                <a:gd name="T6" fmla="*/ 4 w 3313"/>
                <a:gd name="T7" fmla="*/ 1 h 3404"/>
                <a:gd name="T8" fmla="*/ 4 w 3313"/>
                <a:gd name="T9" fmla="*/ 2 h 3404"/>
                <a:gd name="T10" fmla="*/ 5 w 3313"/>
                <a:gd name="T11" fmla="*/ 2 h 3404"/>
                <a:gd name="T12" fmla="*/ 7 w 3313"/>
                <a:gd name="T13" fmla="*/ 3 h 3404"/>
                <a:gd name="T14" fmla="*/ 8 w 3313"/>
                <a:gd name="T15" fmla="*/ 4 h 3404"/>
                <a:gd name="T16" fmla="*/ 8 w 3313"/>
                <a:gd name="T17" fmla="*/ 5 h 3404"/>
                <a:gd name="T18" fmla="*/ 9 w 3313"/>
                <a:gd name="T19" fmla="*/ 7 h 3404"/>
                <a:gd name="T20" fmla="*/ 10 w 3313"/>
                <a:gd name="T21" fmla="*/ 9 h 3404"/>
                <a:gd name="T22" fmla="*/ 11 w 3313"/>
                <a:gd name="T23" fmla="*/ 10 h 3404"/>
                <a:gd name="T24" fmla="*/ 12 w 3313"/>
                <a:gd name="T25" fmla="*/ 13 h 3404"/>
                <a:gd name="T26" fmla="*/ 13 w 3313"/>
                <a:gd name="T27" fmla="*/ 16 h 3404"/>
                <a:gd name="T28" fmla="*/ 14 w 3313"/>
                <a:gd name="T29" fmla="*/ 18 h 3404"/>
                <a:gd name="T30" fmla="*/ 15 w 3313"/>
                <a:gd name="T31" fmla="*/ 20 h 3404"/>
                <a:gd name="T32" fmla="*/ 16 w 3313"/>
                <a:gd name="T33" fmla="*/ 23 h 3404"/>
                <a:gd name="T34" fmla="*/ 17 w 3313"/>
                <a:gd name="T35" fmla="*/ 25 h 3404"/>
                <a:gd name="T36" fmla="*/ 18 w 3313"/>
                <a:gd name="T37" fmla="*/ 29 h 3404"/>
                <a:gd name="T38" fmla="*/ 19 w 3313"/>
                <a:gd name="T39" fmla="*/ 31 h 3404"/>
                <a:gd name="T40" fmla="*/ 20 w 3313"/>
                <a:gd name="T41" fmla="*/ 34 h 3404"/>
                <a:gd name="T42" fmla="*/ 21 w 3313"/>
                <a:gd name="T43" fmla="*/ 37 h 3404"/>
                <a:gd name="T44" fmla="*/ 22 w 3313"/>
                <a:gd name="T45" fmla="*/ 39 h 3404"/>
                <a:gd name="T46" fmla="*/ 23 w 3313"/>
                <a:gd name="T47" fmla="*/ 42 h 3404"/>
                <a:gd name="T48" fmla="*/ 24 w 3313"/>
                <a:gd name="T49" fmla="*/ 44 h 3404"/>
                <a:gd name="T50" fmla="*/ 25 w 3313"/>
                <a:gd name="T51" fmla="*/ 46 h 3404"/>
                <a:gd name="T52" fmla="*/ 26 w 3313"/>
                <a:gd name="T53" fmla="*/ 48 h 3404"/>
                <a:gd name="T54" fmla="*/ 27 w 3313"/>
                <a:gd name="T55" fmla="*/ 50 h 3404"/>
                <a:gd name="T56" fmla="*/ 28 w 3313"/>
                <a:gd name="T57" fmla="*/ 52 h 3404"/>
                <a:gd name="T58" fmla="*/ 29 w 3313"/>
                <a:gd name="T59" fmla="*/ 54 h 3404"/>
                <a:gd name="T60" fmla="*/ 30 w 3313"/>
                <a:gd name="T61" fmla="*/ 55 h 3404"/>
                <a:gd name="T62" fmla="*/ 31 w 3313"/>
                <a:gd name="T63" fmla="*/ 57 h 3404"/>
                <a:gd name="T64" fmla="*/ 32 w 3313"/>
                <a:gd name="T65" fmla="*/ 59 h 3404"/>
                <a:gd name="T66" fmla="*/ 33 w 3313"/>
                <a:gd name="T67" fmla="*/ 61 h 3404"/>
                <a:gd name="T68" fmla="*/ 34 w 3313"/>
                <a:gd name="T69" fmla="*/ 62 h 3404"/>
                <a:gd name="T70" fmla="*/ 35 w 3313"/>
                <a:gd name="T71" fmla="*/ 63 h 3404"/>
                <a:gd name="T72" fmla="*/ 36 w 3313"/>
                <a:gd name="T73" fmla="*/ 64 h 3404"/>
                <a:gd name="T74" fmla="*/ 37 w 3313"/>
                <a:gd name="T75" fmla="*/ 65 h 3404"/>
                <a:gd name="T76" fmla="*/ 37 w 3313"/>
                <a:gd name="T77" fmla="*/ 66 h 3404"/>
                <a:gd name="T78" fmla="*/ 39 w 3313"/>
                <a:gd name="T79" fmla="*/ 67 h 3404"/>
                <a:gd name="T80" fmla="*/ 40 w 3313"/>
                <a:gd name="T81" fmla="*/ 68 h 3404"/>
                <a:gd name="T82" fmla="*/ 41 w 3313"/>
                <a:gd name="T83" fmla="*/ 69 h 3404"/>
                <a:gd name="T84" fmla="*/ 41 w 3313"/>
                <a:gd name="T85" fmla="*/ 70 h 3404"/>
                <a:gd name="T86" fmla="*/ 43 w 3313"/>
                <a:gd name="T87" fmla="*/ 70 h 3404"/>
                <a:gd name="T88" fmla="*/ 43 w 3313"/>
                <a:gd name="T89" fmla="*/ 72 h 3404"/>
                <a:gd name="T90" fmla="*/ 44 w 3313"/>
                <a:gd name="T91" fmla="*/ 72 h 3404"/>
                <a:gd name="T92" fmla="*/ 46 w 3313"/>
                <a:gd name="T93" fmla="*/ 73 h 3404"/>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3313"/>
                <a:gd name="T142" fmla="*/ 0 h 3404"/>
                <a:gd name="T143" fmla="*/ 3313 w 3313"/>
                <a:gd name="T144" fmla="*/ 3404 h 3404"/>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3313" h="3404">
                  <a:moveTo>
                    <a:pt x="0" y="0"/>
                  </a:moveTo>
                  <a:lnTo>
                    <a:pt x="35" y="3"/>
                  </a:lnTo>
                  <a:lnTo>
                    <a:pt x="71" y="6"/>
                  </a:lnTo>
                  <a:lnTo>
                    <a:pt x="106" y="11"/>
                  </a:lnTo>
                  <a:lnTo>
                    <a:pt x="142" y="16"/>
                  </a:lnTo>
                  <a:lnTo>
                    <a:pt x="178" y="23"/>
                  </a:lnTo>
                  <a:lnTo>
                    <a:pt x="213" y="32"/>
                  </a:lnTo>
                  <a:lnTo>
                    <a:pt x="249" y="42"/>
                  </a:lnTo>
                  <a:lnTo>
                    <a:pt x="285" y="53"/>
                  </a:lnTo>
                  <a:lnTo>
                    <a:pt x="320" y="66"/>
                  </a:lnTo>
                  <a:lnTo>
                    <a:pt x="356" y="81"/>
                  </a:lnTo>
                  <a:lnTo>
                    <a:pt x="391" y="98"/>
                  </a:lnTo>
                  <a:lnTo>
                    <a:pt x="427" y="117"/>
                  </a:lnTo>
                  <a:lnTo>
                    <a:pt x="463" y="139"/>
                  </a:lnTo>
                  <a:lnTo>
                    <a:pt x="498" y="162"/>
                  </a:lnTo>
                  <a:lnTo>
                    <a:pt x="534" y="188"/>
                  </a:lnTo>
                  <a:lnTo>
                    <a:pt x="570" y="217"/>
                  </a:lnTo>
                  <a:lnTo>
                    <a:pt x="605" y="248"/>
                  </a:lnTo>
                  <a:lnTo>
                    <a:pt x="641" y="282"/>
                  </a:lnTo>
                  <a:lnTo>
                    <a:pt x="676" y="321"/>
                  </a:lnTo>
                  <a:lnTo>
                    <a:pt x="712" y="362"/>
                  </a:lnTo>
                  <a:lnTo>
                    <a:pt x="748" y="405"/>
                  </a:lnTo>
                  <a:lnTo>
                    <a:pt x="783" y="451"/>
                  </a:lnTo>
                  <a:lnTo>
                    <a:pt x="819" y="500"/>
                  </a:lnTo>
                  <a:lnTo>
                    <a:pt x="855" y="550"/>
                  </a:lnTo>
                  <a:lnTo>
                    <a:pt x="890" y="603"/>
                  </a:lnTo>
                  <a:lnTo>
                    <a:pt x="926" y="657"/>
                  </a:lnTo>
                  <a:lnTo>
                    <a:pt x="961" y="713"/>
                  </a:lnTo>
                  <a:lnTo>
                    <a:pt x="997" y="770"/>
                  </a:lnTo>
                  <a:lnTo>
                    <a:pt x="1033" y="829"/>
                  </a:lnTo>
                  <a:lnTo>
                    <a:pt x="1068" y="888"/>
                  </a:lnTo>
                  <a:lnTo>
                    <a:pt x="1104" y="949"/>
                  </a:lnTo>
                  <a:lnTo>
                    <a:pt x="1140" y="1011"/>
                  </a:lnTo>
                  <a:lnTo>
                    <a:pt x="1175" y="1073"/>
                  </a:lnTo>
                  <a:lnTo>
                    <a:pt x="1211" y="1136"/>
                  </a:lnTo>
                  <a:lnTo>
                    <a:pt x="1246" y="1200"/>
                  </a:lnTo>
                  <a:lnTo>
                    <a:pt x="1282" y="1263"/>
                  </a:lnTo>
                  <a:lnTo>
                    <a:pt x="1318" y="1327"/>
                  </a:lnTo>
                  <a:lnTo>
                    <a:pt x="1353" y="1390"/>
                  </a:lnTo>
                  <a:lnTo>
                    <a:pt x="1389" y="1454"/>
                  </a:lnTo>
                  <a:lnTo>
                    <a:pt x="1425" y="1517"/>
                  </a:lnTo>
                  <a:lnTo>
                    <a:pt x="1460" y="1579"/>
                  </a:lnTo>
                  <a:lnTo>
                    <a:pt x="1496" y="1641"/>
                  </a:lnTo>
                  <a:lnTo>
                    <a:pt x="1531" y="1701"/>
                  </a:lnTo>
                  <a:lnTo>
                    <a:pt x="1567" y="1760"/>
                  </a:lnTo>
                  <a:lnTo>
                    <a:pt x="1603" y="1817"/>
                  </a:lnTo>
                  <a:lnTo>
                    <a:pt x="1638" y="1873"/>
                  </a:lnTo>
                  <a:lnTo>
                    <a:pt x="1674" y="1929"/>
                  </a:lnTo>
                  <a:lnTo>
                    <a:pt x="1710" y="1983"/>
                  </a:lnTo>
                  <a:lnTo>
                    <a:pt x="1745" y="2036"/>
                  </a:lnTo>
                  <a:lnTo>
                    <a:pt x="1781" y="2088"/>
                  </a:lnTo>
                  <a:lnTo>
                    <a:pt x="1816" y="2139"/>
                  </a:lnTo>
                  <a:lnTo>
                    <a:pt x="1852" y="2189"/>
                  </a:lnTo>
                  <a:lnTo>
                    <a:pt x="1888" y="2238"/>
                  </a:lnTo>
                  <a:lnTo>
                    <a:pt x="1923" y="2286"/>
                  </a:lnTo>
                  <a:lnTo>
                    <a:pt x="1959" y="2333"/>
                  </a:lnTo>
                  <a:lnTo>
                    <a:pt x="1995" y="2378"/>
                  </a:lnTo>
                  <a:lnTo>
                    <a:pt x="2030" y="2423"/>
                  </a:lnTo>
                  <a:lnTo>
                    <a:pt x="2066" y="2466"/>
                  </a:lnTo>
                  <a:lnTo>
                    <a:pt x="2101" y="2508"/>
                  </a:lnTo>
                  <a:lnTo>
                    <a:pt x="2137" y="2549"/>
                  </a:lnTo>
                  <a:lnTo>
                    <a:pt x="2173" y="2589"/>
                  </a:lnTo>
                  <a:lnTo>
                    <a:pt x="2208" y="2628"/>
                  </a:lnTo>
                  <a:lnTo>
                    <a:pt x="2244" y="2666"/>
                  </a:lnTo>
                  <a:lnTo>
                    <a:pt x="2280" y="2702"/>
                  </a:lnTo>
                  <a:lnTo>
                    <a:pt x="2315" y="2738"/>
                  </a:lnTo>
                  <a:lnTo>
                    <a:pt x="2351" y="2772"/>
                  </a:lnTo>
                  <a:lnTo>
                    <a:pt x="2386" y="2805"/>
                  </a:lnTo>
                  <a:lnTo>
                    <a:pt x="2422" y="2837"/>
                  </a:lnTo>
                  <a:lnTo>
                    <a:pt x="2458" y="2867"/>
                  </a:lnTo>
                  <a:lnTo>
                    <a:pt x="2493" y="2897"/>
                  </a:lnTo>
                  <a:lnTo>
                    <a:pt x="2529" y="2925"/>
                  </a:lnTo>
                  <a:lnTo>
                    <a:pt x="2565" y="2953"/>
                  </a:lnTo>
                  <a:lnTo>
                    <a:pt x="2600" y="2979"/>
                  </a:lnTo>
                  <a:lnTo>
                    <a:pt x="2636" y="3005"/>
                  </a:lnTo>
                  <a:lnTo>
                    <a:pt x="2671" y="3029"/>
                  </a:lnTo>
                  <a:lnTo>
                    <a:pt x="2707" y="3053"/>
                  </a:lnTo>
                  <a:lnTo>
                    <a:pt x="2743" y="3077"/>
                  </a:lnTo>
                  <a:lnTo>
                    <a:pt x="2778" y="3099"/>
                  </a:lnTo>
                  <a:lnTo>
                    <a:pt x="2814" y="3122"/>
                  </a:lnTo>
                  <a:lnTo>
                    <a:pt x="2850" y="3143"/>
                  </a:lnTo>
                  <a:lnTo>
                    <a:pt x="2885" y="3164"/>
                  </a:lnTo>
                  <a:lnTo>
                    <a:pt x="2921" y="3185"/>
                  </a:lnTo>
                  <a:lnTo>
                    <a:pt x="2956" y="3205"/>
                  </a:lnTo>
                  <a:lnTo>
                    <a:pt x="2992" y="3225"/>
                  </a:lnTo>
                  <a:lnTo>
                    <a:pt x="3028" y="3245"/>
                  </a:lnTo>
                  <a:lnTo>
                    <a:pt x="3063" y="3265"/>
                  </a:lnTo>
                  <a:lnTo>
                    <a:pt x="3099" y="3285"/>
                  </a:lnTo>
                  <a:lnTo>
                    <a:pt x="3135" y="3304"/>
                  </a:lnTo>
                  <a:lnTo>
                    <a:pt x="3170" y="3324"/>
                  </a:lnTo>
                  <a:lnTo>
                    <a:pt x="3206" y="3344"/>
                  </a:lnTo>
                  <a:lnTo>
                    <a:pt x="3241" y="3364"/>
                  </a:lnTo>
                  <a:lnTo>
                    <a:pt x="3277" y="3384"/>
                  </a:lnTo>
                  <a:lnTo>
                    <a:pt x="3313" y="3404"/>
                  </a:lnTo>
                </a:path>
              </a:pathLst>
            </a:custGeom>
            <a:noFill/>
            <a:ln w="76200" cmpd="sng">
              <a:solidFill>
                <a:schemeClr val="accent3">
                  <a:lumMod val="60000"/>
                  <a:lumOff val="40000"/>
                </a:schemeClr>
              </a:solidFill>
              <a:prstDash val="solid"/>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178215" name="Line 31"/>
            <p:cNvSpPr>
              <a:spLocks noChangeShapeType="1"/>
            </p:cNvSpPr>
            <p:nvPr/>
          </p:nvSpPr>
          <p:spPr bwMode="auto">
            <a:xfrm>
              <a:off x="3085" y="1633"/>
              <a:ext cx="836" cy="1"/>
            </a:xfrm>
            <a:prstGeom prst="line">
              <a:avLst/>
            </a:prstGeom>
            <a:noFill/>
            <a:ln w="36513">
              <a:solidFill>
                <a:srgbClr val="FFFFFF"/>
              </a:solidFill>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93254" name="Rectangle 32"/>
            <p:cNvSpPr>
              <a:spLocks noChangeArrowheads="1"/>
            </p:cNvSpPr>
            <p:nvPr/>
          </p:nvSpPr>
          <p:spPr bwMode="auto">
            <a:xfrm>
              <a:off x="3300" y="1365"/>
              <a:ext cx="1"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endParaRPr lang="en-US" altLang="en-US" sz="2400">
                <a:solidFill>
                  <a:srgbClr val="FFCC00"/>
                </a:solidFill>
                <a:latin typeface="Times New Roman" pitchFamily="18" charset="0"/>
              </a:endParaRPr>
            </a:p>
          </p:txBody>
        </p:sp>
        <p:sp>
          <p:nvSpPr>
            <p:cNvPr id="93255" name="Rectangle 33"/>
            <p:cNvSpPr>
              <a:spLocks noChangeArrowheads="1"/>
            </p:cNvSpPr>
            <p:nvPr/>
          </p:nvSpPr>
          <p:spPr bwMode="auto">
            <a:xfrm>
              <a:off x="1706" y="1846"/>
              <a:ext cx="1020"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CC00"/>
                  </a:solidFill>
                  <a:latin typeface="Arial" pitchFamily="34" charset="0"/>
                </a:rPr>
                <a:t>Full Agonist</a:t>
              </a:r>
              <a:endParaRPr lang="en-US" altLang="en-US" sz="2400">
                <a:solidFill>
                  <a:srgbClr val="FFCC00"/>
                </a:solidFill>
                <a:latin typeface="Times New Roman" pitchFamily="18" charset="0"/>
              </a:endParaRPr>
            </a:p>
          </p:txBody>
        </p:sp>
        <p:sp>
          <p:nvSpPr>
            <p:cNvPr id="93256" name="Rectangle 34"/>
            <p:cNvSpPr>
              <a:spLocks noChangeArrowheads="1"/>
            </p:cNvSpPr>
            <p:nvPr/>
          </p:nvSpPr>
          <p:spPr bwMode="auto">
            <a:xfrm>
              <a:off x="1291" y="2044"/>
              <a:ext cx="1461"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FFFF"/>
                  </a:solidFill>
                  <a:latin typeface="Arial" pitchFamily="34" charset="0"/>
                </a:rPr>
                <a:t>(e.g., methadone)</a:t>
              </a:r>
              <a:endParaRPr lang="en-US" altLang="en-US" sz="2400">
                <a:solidFill>
                  <a:schemeClr val="tx1"/>
                </a:solidFill>
                <a:latin typeface="Times New Roman" pitchFamily="18" charset="0"/>
              </a:endParaRPr>
            </a:p>
          </p:txBody>
        </p:sp>
      </p:grpSp>
      <p:grpSp>
        <p:nvGrpSpPr>
          <p:cNvPr id="3" name="Group 35"/>
          <p:cNvGrpSpPr>
            <a:grpSpLocks/>
          </p:cNvGrpSpPr>
          <p:nvPr/>
        </p:nvGrpSpPr>
        <p:grpSpPr bwMode="auto">
          <a:xfrm>
            <a:off x="2286000" y="5105400"/>
            <a:ext cx="6503988" cy="639763"/>
            <a:chOff x="1680" y="3216"/>
            <a:chExt cx="4097" cy="403"/>
          </a:xfrm>
        </p:grpSpPr>
        <p:sp>
          <p:nvSpPr>
            <p:cNvPr id="93247" name="Rectangle 36"/>
            <p:cNvSpPr>
              <a:spLocks noChangeArrowheads="1"/>
            </p:cNvSpPr>
            <p:nvPr/>
          </p:nvSpPr>
          <p:spPr bwMode="auto">
            <a:xfrm>
              <a:off x="4512" y="3408"/>
              <a:ext cx="1265"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FFFF"/>
                  </a:solidFill>
                  <a:latin typeface="Arial" pitchFamily="34" charset="0"/>
                </a:rPr>
                <a:t>(e.g. Naloxone)</a:t>
              </a:r>
              <a:endParaRPr lang="en-US" altLang="en-US" sz="2400">
                <a:solidFill>
                  <a:schemeClr val="tx1"/>
                </a:solidFill>
                <a:latin typeface="Times New Roman" pitchFamily="18" charset="0"/>
              </a:endParaRPr>
            </a:p>
          </p:txBody>
        </p:sp>
        <p:sp>
          <p:nvSpPr>
            <p:cNvPr id="178210" name="Freeform 37"/>
            <p:cNvSpPr>
              <a:spLocks/>
            </p:cNvSpPr>
            <p:nvPr/>
          </p:nvSpPr>
          <p:spPr bwMode="auto">
            <a:xfrm>
              <a:off x="1680" y="3552"/>
              <a:ext cx="2784" cy="48"/>
            </a:xfrm>
            <a:custGeom>
              <a:avLst/>
              <a:gdLst>
                <a:gd name="T0" fmla="*/ 0 w 2832"/>
                <a:gd name="T1" fmla="*/ 48 h 48"/>
                <a:gd name="T2" fmla="*/ 2513 w 2832"/>
                <a:gd name="T3" fmla="*/ 0 h 48"/>
                <a:gd name="T4" fmla="*/ 0 60000 65536"/>
                <a:gd name="T5" fmla="*/ 0 60000 65536"/>
                <a:gd name="T6" fmla="*/ 0 w 2832"/>
                <a:gd name="T7" fmla="*/ 0 h 48"/>
                <a:gd name="T8" fmla="*/ 2832 w 2832"/>
                <a:gd name="T9" fmla="*/ 48 h 48"/>
              </a:gdLst>
              <a:ahLst/>
              <a:cxnLst>
                <a:cxn ang="T4">
                  <a:pos x="T0" y="T1"/>
                </a:cxn>
                <a:cxn ang="T5">
                  <a:pos x="T2" y="T3"/>
                </a:cxn>
              </a:cxnLst>
              <a:rect l="T6" t="T7" r="T8" b="T9"/>
              <a:pathLst>
                <a:path w="2832" h="48">
                  <a:moveTo>
                    <a:pt x="0" y="48"/>
                  </a:moveTo>
                  <a:cubicBezTo>
                    <a:pt x="0" y="48"/>
                    <a:pt x="1416" y="24"/>
                    <a:pt x="2832" y="0"/>
                  </a:cubicBezTo>
                </a:path>
              </a:pathLst>
            </a:custGeom>
            <a:noFill/>
            <a:ln w="76200" cmpd="sng">
              <a:solidFill>
                <a:schemeClr val="accent2"/>
              </a:solidFill>
              <a:round/>
              <a:headEnd/>
              <a:tailEnd/>
            </a:ln>
          </p:spPr>
          <p:txBody>
            <a:bodyPr wrap="none"/>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93249" name="Rectangle 38"/>
            <p:cNvSpPr>
              <a:spLocks noChangeArrowheads="1"/>
            </p:cNvSpPr>
            <p:nvPr/>
          </p:nvSpPr>
          <p:spPr bwMode="auto">
            <a:xfrm>
              <a:off x="4512" y="3216"/>
              <a:ext cx="92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CC00"/>
                  </a:solidFill>
                  <a:latin typeface="Arial" pitchFamily="34" charset="0"/>
                </a:rPr>
                <a:t>Antagonist</a:t>
              </a:r>
              <a:endParaRPr lang="en-US" altLang="en-US" sz="2400">
                <a:solidFill>
                  <a:srgbClr val="FFCC00"/>
                </a:solidFill>
                <a:latin typeface="Times New Roman" pitchFamily="18" charset="0"/>
              </a:endParaRPr>
            </a:p>
          </p:txBody>
        </p:sp>
      </p:grpSp>
      <p:grpSp>
        <p:nvGrpSpPr>
          <p:cNvPr id="4" name="Group 39"/>
          <p:cNvGrpSpPr>
            <a:grpSpLocks/>
          </p:cNvGrpSpPr>
          <p:nvPr/>
        </p:nvGrpSpPr>
        <p:grpSpPr bwMode="auto">
          <a:xfrm>
            <a:off x="2146300" y="4060825"/>
            <a:ext cx="6292850" cy="1668463"/>
            <a:chOff x="1592" y="2558"/>
            <a:chExt cx="3964" cy="1051"/>
          </a:xfrm>
        </p:grpSpPr>
        <p:sp>
          <p:nvSpPr>
            <p:cNvPr id="178206" name="Freeform 40"/>
            <p:cNvSpPr>
              <a:spLocks/>
            </p:cNvSpPr>
            <p:nvPr/>
          </p:nvSpPr>
          <p:spPr bwMode="auto">
            <a:xfrm flipV="1">
              <a:off x="1592" y="2558"/>
              <a:ext cx="2895" cy="1051"/>
            </a:xfrm>
            <a:custGeom>
              <a:avLst/>
              <a:gdLst>
                <a:gd name="T0" fmla="*/ 1 w 5344"/>
                <a:gd name="T1" fmla="*/ 1 h 1817"/>
                <a:gd name="T2" fmla="*/ 2 w 5344"/>
                <a:gd name="T3" fmla="*/ 1 h 1817"/>
                <a:gd name="T4" fmla="*/ 4 w 5344"/>
                <a:gd name="T5" fmla="*/ 1 h 1817"/>
                <a:gd name="T6" fmla="*/ 5 w 5344"/>
                <a:gd name="T7" fmla="*/ 1 h 1817"/>
                <a:gd name="T8" fmla="*/ 7 w 5344"/>
                <a:gd name="T9" fmla="*/ 2 h 1817"/>
                <a:gd name="T10" fmla="*/ 8 w 5344"/>
                <a:gd name="T11" fmla="*/ 2 h 1817"/>
                <a:gd name="T12" fmla="*/ 10 w 5344"/>
                <a:gd name="T13" fmla="*/ 3 h 1817"/>
                <a:gd name="T14" fmla="*/ 11 w 5344"/>
                <a:gd name="T15" fmla="*/ 5 h 1817"/>
                <a:gd name="T16" fmla="*/ 12 w 5344"/>
                <a:gd name="T17" fmla="*/ 6 h 1817"/>
                <a:gd name="T18" fmla="*/ 14 w 5344"/>
                <a:gd name="T19" fmla="*/ 8 h 1817"/>
                <a:gd name="T20" fmla="*/ 16 w 5344"/>
                <a:gd name="T21" fmla="*/ 10 h 1817"/>
                <a:gd name="T22" fmla="*/ 17 w 5344"/>
                <a:gd name="T23" fmla="*/ 12 h 1817"/>
                <a:gd name="T24" fmla="*/ 18 w 5344"/>
                <a:gd name="T25" fmla="*/ 14 h 1817"/>
                <a:gd name="T26" fmla="*/ 20 w 5344"/>
                <a:gd name="T27" fmla="*/ 17 h 1817"/>
                <a:gd name="T28" fmla="*/ 22 w 5344"/>
                <a:gd name="T29" fmla="*/ 20 h 1817"/>
                <a:gd name="T30" fmla="*/ 23 w 5344"/>
                <a:gd name="T31" fmla="*/ 23 h 1817"/>
                <a:gd name="T32" fmla="*/ 24 w 5344"/>
                <a:gd name="T33" fmla="*/ 24 h 1817"/>
                <a:gd name="T34" fmla="*/ 26 w 5344"/>
                <a:gd name="T35" fmla="*/ 27 h 1817"/>
                <a:gd name="T36" fmla="*/ 27 w 5344"/>
                <a:gd name="T37" fmla="*/ 29 h 1817"/>
                <a:gd name="T38" fmla="*/ 29 w 5344"/>
                <a:gd name="T39" fmla="*/ 31 h 1817"/>
                <a:gd name="T40" fmla="*/ 30 w 5344"/>
                <a:gd name="T41" fmla="*/ 32 h 1817"/>
                <a:gd name="T42" fmla="*/ 32 w 5344"/>
                <a:gd name="T43" fmla="*/ 34 h 1817"/>
                <a:gd name="T44" fmla="*/ 33 w 5344"/>
                <a:gd name="T45" fmla="*/ 35 h 1817"/>
                <a:gd name="T46" fmla="*/ 35 w 5344"/>
                <a:gd name="T47" fmla="*/ 36 h 1817"/>
                <a:gd name="T48" fmla="*/ 36 w 5344"/>
                <a:gd name="T49" fmla="*/ 36 h 1817"/>
                <a:gd name="T50" fmla="*/ 37 w 5344"/>
                <a:gd name="T51" fmla="*/ 38 h 1817"/>
                <a:gd name="T52" fmla="*/ 39 w 5344"/>
                <a:gd name="T53" fmla="*/ 38 h 1817"/>
                <a:gd name="T54" fmla="*/ 41 w 5344"/>
                <a:gd name="T55" fmla="*/ 38 h 1817"/>
                <a:gd name="T56" fmla="*/ 42 w 5344"/>
                <a:gd name="T57" fmla="*/ 38 h 1817"/>
                <a:gd name="T58" fmla="*/ 43 w 5344"/>
                <a:gd name="T59" fmla="*/ 38 h 1817"/>
                <a:gd name="T60" fmla="*/ 45 w 5344"/>
                <a:gd name="T61" fmla="*/ 38 h 1817"/>
                <a:gd name="T62" fmla="*/ 47 w 5344"/>
                <a:gd name="T63" fmla="*/ 38 h 1817"/>
                <a:gd name="T64" fmla="*/ 48 w 5344"/>
                <a:gd name="T65" fmla="*/ 38 h 1817"/>
                <a:gd name="T66" fmla="*/ 49 w 5344"/>
                <a:gd name="T67" fmla="*/ 38 h 1817"/>
                <a:gd name="T68" fmla="*/ 51 w 5344"/>
                <a:gd name="T69" fmla="*/ 38 h 1817"/>
                <a:gd name="T70" fmla="*/ 52 w 5344"/>
                <a:gd name="T71" fmla="*/ 38 h 1817"/>
                <a:gd name="T72" fmla="*/ 54 w 5344"/>
                <a:gd name="T73" fmla="*/ 38 h 1817"/>
                <a:gd name="T74" fmla="*/ 55 w 5344"/>
                <a:gd name="T75" fmla="*/ 39 h 1817"/>
                <a:gd name="T76" fmla="*/ 57 w 5344"/>
                <a:gd name="T77" fmla="*/ 39 h 1817"/>
                <a:gd name="T78" fmla="*/ 58 w 5344"/>
                <a:gd name="T79" fmla="*/ 39 h 1817"/>
                <a:gd name="T80" fmla="*/ 60 w 5344"/>
                <a:gd name="T81" fmla="*/ 39 h 1817"/>
                <a:gd name="T82" fmla="*/ 61 w 5344"/>
                <a:gd name="T83" fmla="*/ 39 h 1817"/>
                <a:gd name="T84" fmla="*/ 62 w 5344"/>
                <a:gd name="T85" fmla="*/ 39 h 1817"/>
                <a:gd name="T86" fmla="*/ 64 w 5344"/>
                <a:gd name="T87" fmla="*/ 39 h 1817"/>
                <a:gd name="T88" fmla="*/ 66 w 5344"/>
                <a:gd name="T89" fmla="*/ 39 h 1817"/>
                <a:gd name="T90" fmla="*/ 67 w 5344"/>
                <a:gd name="T91" fmla="*/ 39 h 1817"/>
                <a:gd name="T92" fmla="*/ 68 w 5344"/>
                <a:gd name="T93" fmla="*/ 39 h 1817"/>
                <a:gd name="T94" fmla="*/ 70 w 5344"/>
                <a:gd name="T95" fmla="*/ 39 h 1817"/>
                <a:gd name="T96" fmla="*/ 72 w 5344"/>
                <a:gd name="T97" fmla="*/ 39 h 1817"/>
                <a:gd name="T98" fmla="*/ 73 w 5344"/>
                <a:gd name="T99" fmla="*/ 39 h 181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5344"/>
                <a:gd name="T151" fmla="*/ 0 h 1817"/>
                <a:gd name="T152" fmla="*/ 5344 w 5344"/>
                <a:gd name="T153" fmla="*/ 1817 h 181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5344" h="1817">
                  <a:moveTo>
                    <a:pt x="0" y="0"/>
                  </a:moveTo>
                  <a:lnTo>
                    <a:pt x="36" y="4"/>
                  </a:lnTo>
                  <a:lnTo>
                    <a:pt x="71" y="7"/>
                  </a:lnTo>
                  <a:lnTo>
                    <a:pt x="107" y="10"/>
                  </a:lnTo>
                  <a:lnTo>
                    <a:pt x="143" y="14"/>
                  </a:lnTo>
                  <a:lnTo>
                    <a:pt x="178" y="18"/>
                  </a:lnTo>
                  <a:lnTo>
                    <a:pt x="214" y="22"/>
                  </a:lnTo>
                  <a:lnTo>
                    <a:pt x="250" y="27"/>
                  </a:lnTo>
                  <a:lnTo>
                    <a:pt x="285" y="32"/>
                  </a:lnTo>
                  <a:lnTo>
                    <a:pt x="321" y="37"/>
                  </a:lnTo>
                  <a:lnTo>
                    <a:pt x="356" y="44"/>
                  </a:lnTo>
                  <a:lnTo>
                    <a:pt x="392" y="51"/>
                  </a:lnTo>
                  <a:lnTo>
                    <a:pt x="428" y="58"/>
                  </a:lnTo>
                  <a:lnTo>
                    <a:pt x="463" y="67"/>
                  </a:lnTo>
                  <a:lnTo>
                    <a:pt x="499" y="76"/>
                  </a:lnTo>
                  <a:lnTo>
                    <a:pt x="535" y="86"/>
                  </a:lnTo>
                  <a:lnTo>
                    <a:pt x="570" y="98"/>
                  </a:lnTo>
                  <a:lnTo>
                    <a:pt x="606" y="110"/>
                  </a:lnTo>
                  <a:lnTo>
                    <a:pt x="641" y="124"/>
                  </a:lnTo>
                  <a:lnTo>
                    <a:pt x="677" y="138"/>
                  </a:lnTo>
                  <a:lnTo>
                    <a:pt x="713" y="154"/>
                  </a:lnTo>
                  <a:lnTo>
                    <a:pt x="748" y="172"/>
                  </a:lnTo>
                  <a:lnTo>
                    <a:pt x="784" y="190"/>
                  </a:lnTo>
                  <a:lnTo>
                    <a:pt x="820" y="211"/>
                  </a:lnTo>
                  <a:lnTo>
                    <a:pt x="855" y="232"/>
                  </a:lnTo>
                  <a:lnTo>
                    <a:pt x="891" y="256"/>
                  </a:lnTo>
                  <a:lnTo>
                    <a:pt x="926" y="281"/>
                  </a:lnTo>
                  <a:lnTo>
                    <a:pt x="962" y="308"/>
                  </a:lnTo>
                  <a:lnTo>
                    <a:pt x="998" y="337"/>
                  </a:lnTo>
                  <a:lnTo>
                    <a:pt x="1033" y="367"/>
                  </a:lnTo>
                  <a:lnTo>
                    <a:pt x="1069" y="398"/>
                  </a:lnTo>
                  <a:lnTo>
                    <a:pt x="1105" y="430"/>
                  </a:lnTo>
                  <a:lnTo>
                    <a:pt x="1140" y="463"/>
                  </a:lnTo>
                  <a:lnTo>
                    <a:pt x="1176" y="498"/>
                  </a:lnTo>
                  <a:lnTo>
                    <a:pt x="1211" y="533"/>
                  </a:lnTo>
                  <a:lnTo>
                    <a:pt x="1247" y="569"/>
                  </a:lnTo>
                  <a:lnTo>
                    <a:pt x="1283" y="606"/>
                  </a:lnTo>
                  <a:lnTo>
                    <a:pt x="1318" y="643"/>
                  </a:lnTo>
                  <a:lnTo>
                    <a:pt x="1354" y="681"/>
                  </a:lnTo>
                  <a:lnTo>
                    <a:pt x="1390" y="719"/>
                  </a:lnTo>
                  <a:lnTo>
                    <a:pt x="1425" y="758"/>
                  </a:lnTo>
                  <a:lnTo>
                    <a:pt x="1461" y="796"/>
                  </a:lnTo>
                  <a:lnTo>
                    <a:pt x="1496" y="835"/>
                  </a:lnTo>
                  <a:lnTo>
                    <a:pt x="1532" y="874"/>
                  </a:lnTo>
                  <a:lnTo>
                    <a:pt x="1568" y="912"/>
                  </a:lnTo>
                  <a:lnTo>
                    <a:pt x="1603" y="951"/>
                  </a:lnTo>
                  <a:lnTo>
                    <a:pt x="1639" y="989"/>
                  </a:lnTo>
                  <a:lnTo>
                    <a:pt x="1675" y="1026"/>
                  </a:lnTo>
                  <a:lnTo>
                    <a:pt x="1710" y="1063"/>
                  </a:lnTo>
                  <a:lnTo>
                    <a:pt x="1746" y="1100"/>
                  </a:lnTo>
                  <a:lnTo>
                    <a:pt x="1781" y="1136"/>
                  </a:lnTo>
                  <a:lnTo>
                    <a:pt x="1817" y="1169"/>
                  </a:lnTo>
                  <a:lnTo>
                    <a:pt x="1853" y="1202"/>
                  </a:lnTo>
                  <a:lnTo>
                    <a:pt x="1888" y="1233"/>
                  </a:lnTo>
                  <a:lnTo>
                    <a:pt x="1924" y="1264"/>
                  </a:lnTo>
                  <a:lnTo>
                    <a:pt x="1960" y="1294"/>
                  </a:lnTo>
                  <a:lnTo>
                    <a:pt x="1995" y="1323"/>
                  </a:lnTo>
                  <a:lnTo>
                    <a:pt x="2031" y="1352"/>
                  </a:lnTo>
                  <a:lnTo>
                    <a:pt x="2066" y="1379"/>
                  </a:lnTo>
                  <a:lnTo>
                    <a:pt x="2102" y="1406"/>
                  </a:lnTo>
                  <a:lnTo>
                    <a:pt x="2138" y="1431"/>
                  </a:lnTo>
                  <a:lnTo>
                    <a:pt x="2173" y="1456"/>
                  </a:lnTo>
                  <a:lnTo>
                    <a:pt x="2209" y="1480"/>
                  </a:lnTo>
                  <a:lnTo>
                    <a:pt x="2245" y="1503"/>
                  </a:lnTo>
                  <a:lnTo>
                    <a:pt x="2280" y="1525"/>
                  </a:lnTo>
                  <a:lnTo>
                    <a:pt x="2316" y="1546"/>
                  </a:lnTo>
                  <a:lnTo>
                    <a:pt x="2351" y="1566"/>
                  </a:lnTo>
                  <a:lnTo>
                    <a:pt x="2387" y="1585"/>
                  </a:lnTo>
                  <a:lnTo>
                    <a:pt x="2423" y="1603"/>
                  </a:lnTo>
                  <a:lnTo>
                    <a:pt x="2458" y="1621"/>
                  </a:lnTo>
                  <a:lnTo>
                    <a:pt x="2494" y="1637"/>
                  </a:lnTo>
                  <a:lnTo>
                    <a:pt x="2530" y="1652"/>
                  </a:lnTo>
                  <a:lnTo>
                    <a:pt x="2565" y="1666"/>
                  </a:lnTo>
                  <a:lnTo>
                    <a:pt x="2601" y="1680"/>
                  </a:lnTo>
                  <a:lnTo>
                    <a:pt x="2636" y="1692"/>
                  </a:lnTo>
                  <a:lnTo>
                    <a:pt x="2672" y="1703"/>
                  </a:lnTo>
                  <a:lnTo>
                    <a:pt x="2708" y="1713"/>
                  </a:lnTo>
                  <a:lnTo>
                    <a:pt x="2743" y="1721"/>
                  </a:lnTo>
                  <a:lnTo>
                    <a:pt x="2779" y="1728"/>
                  </a:lnTo>
                  <a:lnTo>
                    <a:pt x="2815" y="1735"/>
                  </a:lnTo>
                  <a:lnTo>
                    <a:pt x="2850" y="1741"/>
                  </a:lnTo>
                  <a:lnTo>
                    <a:pt x="2886" y="1746"/>
                  </a:lnTo>
                  <a:lnTo>
                    <a:pt x="2921" y="1750"/>
                  </a:lnTo>
                  <a:lnTo>
                    <a:pt x="2957" y="1753"/>
                  </a:lnTo>
                  <a:lnTo>
                    <a:pt x="2993" y="1756"/>
                  </a:lnTo>
                  <a:lnTo>
                    <a:pt x="3028" y="1759"/>
                  </a:lnTo>
                  <a:lnTo>
                    <a:pt x="3064" y="1760"/>
                  </a:lnTo>
                  <a:lnTo>
                    <a:pt x="3100" y="1762"/>
                  </a:lnTo>
                  <a:lnTo>
                    <a:pt x="3135" y="1763"/>
                  </a:lnTo>
                  <a:lnTo>
                    <a:pt x="3171" y="1763"/>
                  </a:lnTo>
                  <a:lnTo>
                    <a:pt x="3206" y="1764"/>
                  </a:lnTo>
                  <a:lnTo>
                    <a:pt x="3242" y="1764"/>
                  </a:lnTo>
                  <a:lnTo>
                    <a:pt x="3278" y="1763"/>
                  </a:lnTo>
                  <a:lnTo>
                    <a:pt x="3313" y="1763"/>
                  </a:lnTo>
                  <a:lnTo>
                    <a:pt x="3349" y="1763"/>
                  </a:lnTo>
                  <a:lnTo>
                    <a:pt x="3385" y="1762"/>
                  </a:lnTo>
                  <a:lnTo>
                    <a:pt x="3420" y="1762"/>
                  </a:lnTo>
                  <a:lnTo>
                    <a:pt x="3456" y="1761"/>
                  </a:lnTo>
                  <a:lnTo>
                    <a:pt x="3491" y="1761"/>
                  </a:lnTo>
                  <a:lnTo>
                    <a:pt x="3527" y="1760"/>
                  </a:lnTo>
                  <a:lnTo>
                    <a:pt x="3563" y="1760"/>
                  </a:lnTo>
                  <a:lnTo>
                    <a:pt x="3598" y="1759"/>
                  </a:lnTo>
                  <a:lnTo>
                    <a:pt x="3634" y="1759"/>
                  </a:lnTo>
                  <a:lnTo>
                    <a:pt x="3670" y="1758"/>
                  </a:lnTo>
                  <a:lnTo>
                    <a:pt x="3705" y="1758"/>
                  </a:lnTo>
                  <a:lnTo>
                    <a:pt x="3741" y="1758"/>
                  </a:lnTo>
                  <a:lnTo>
                    <a:pt x="3776" y="1759"/>
                  </a:lnTo>
                  <a:lnTo>
                    <a:pt x="3812" y="1759"/>
                  </a:lnTo>
                  <a:lnTo>
                    <a:pt x="3848" y="1760"/>
                  </a:lnTo>
                  <a:lnTo>
                    <a:pt x="3883" y="1760"/>
                  </a:lnTo>
                  <a:lnTo>
                    <a:pt x="3919" y="1761"/>
                  </a:lnTo>
                  <a:lnTo>
                    <a:pt x="3955" y="1762"/>
                  </a:lnTo>
                  <a:lnTo>
                    <a:pt x="3990" y="1764"/>
                  </a:lnTo>
                  <a:lnTo>
                    <a:pt x="4026" y="1765"/>
                  </a:lnTo>
                  <a:lnTo>
                    <a:pt x="4061" y="1767"/>
                  </a:lnTo>
                  <a:lnTo>
                    <a:pt x="4097" y="1768"/>
                  </a:lnTo>
                  <a:lnTo>
                    <a:pt x="4133" y="1770"/>
                  </a:lnTo>
                  <a:lnTo>
                    <a:pt x="4168" y="1772"/>
                  </a:lnTo>
                  <a:lnTo>
                    <a:pt x="4204" y="1774"/>
                  </a:lnTo>
                  <a:lnTo>
                    <a:pt x="4240" y="1776"/>
                  </a:lnTo>
                  <a:lnTo>
                    <a:pt x="4275" y="1778"/>
                  </a:lnTo>
                  <a:lnTo>
                    <a:pt x="4311" y="1780"/>
                  </a:lnTo>
                  <a:lnTo>
                    <a:pt x="4346" y="1782"/>
                  </a:lnTo>
                  <a:lnTo>
                    <a:pt x="4382" y="1784"/>
                  </a:lnTo>
                  <a:lnTo>
                    <a:pt x="4418" y="1786"/>
                  </a:lnTo>
                  <a:lnTo>
                    <a:pt x="4453" y="1789"/>
                  </a:lnTo>
                  <a:lnTo>
                    <a:pt x="4489" y="1790"/>
                  </a:lnTo>
                  <a:lnTo>
                    <a:pt x="4525" y="1791"/>
                  </a:lnTo>
                  <a:lnTo>
                    <a:pt x="4560" y="1792"/>
                  </a:lnTo>
                  <a:lnTo>
                    <a:pt x="4596" y="1793"/>
                  </a:lnTo>
                  <a:lnTo>
                    <a:pt x="4631" y="1794"/>
                  </a:lnTo>
                  <a:lnTo>
                    <a:pt x="4667" y="1795"/>
                  </a:lnTo>
                  <a:lnTo>
                    <a:pt x="4703" y="1796"/>
                  </a:lnTo>
                  <a:lnTo>
                    <a:pt x="4738" y="1797"/>
                  </a:lnTo>
                  <a:lnTo>
                    <a:pt x="4774" y="1798"/>
                  </a:lnTo>
                  <a:lnTo>
                    <a:pt x="4810" y="1799"/>
                  </a:lnTo>
                  <a:lnTo>
                    <a:pt x="4845" y="1800"/>
                  </a:lnTo>
                  <a:lnTo>
                    <a:pt x="4881" y="1801"/>
                  </a:lnTo>
                  <a:lnTo>
                    <a:pt x="4916" y="1803"/>
                  </a:lnTo>
                  <a:lnTo>
                    <a:pt x="4952" y="1804"/>
                  </a:lnTo>
                  <a:lnTo>
                    <a:pt x="4988" y="1805"/>
                  </a:lnTo>
                  <a:lnTo>
                    <a:pt x="5023" y="1806"/>
                  </a:lnTo>
                  <a:lnTo>
                    <a:pt x="5059" y="1807"/>
                  </a:lnTo>
                  <a:lnTo>
                    <a:pt x="5095" y="1808"/>
                  </a:lnTo>
                  <a:lnTo>
                    <a:pt x="5130" y="1810"/>
                  </a:lnTo>
                  <a:lnTo>
                    <a:pt x="5166" y="1811"/>
                  </a:lnTo>
                  <a:lnTo>
                    <a:pt x="5201" y="1812"/>
                  </a:lnTo>
                  <a:lnTo>
                    <a:pt x="5237" y="1813"/>
                  </a:lnTo>
                  <a:lnTo>
                    <a:pt x="5273" y="1814"/>
                  </a:lnTo>
                  <a:lnTo>
                    <a:pt x="5308" y="1816"/>
                  </a:lnTo>
                  <a:lnTo>
                    <a:pt x="5344" y="1817"/>
                  </a:lnTo>
                </a:path>
              </a:pathLst>
            </a:custGeom>
            <a:noFill/>
            <a:ln w="76200" cmpd="sng">
              <a:solidFill>
                <a:schemeClr val="accent6"/>
              </a:solidFill>
              <a:prstDash val="solid"/>
              <a:round/>
              <a:headEnd/>
              <a:tailEnd/>
            </a:ln>
          </p:spPr>
          <p:txBody>
            <a:bodyPr/>
            <a:lstStyle/>
            <a:p>
              <a:pPr algn="ctr" eaLnBrk="0" hangingPunct="0">
                <a:lnSpc>
                  <a:spcPct val="80000"/>
                </a:lnSpc>
                <a:defRPr/>
              </a:pPr>
              <a:endParaRPr lang="en-US" sz="4000" b="1">
                <a:solidFill>
                  <a:srgbClr val="FFCC00"/>
                </a:solidFill>
                <a:effectLst>
                  <a:outerShdw blurRad="38100" dist="38100" dir="2700000" algn="tl">
                    <a:srgbClr val="000000">
                      <a:alpha val="43137"/>
                    </a:srgbClr>
                  </a:outerShdw>
                </a:effectLst>
                <a:latin typeface="Arial" charset="0"/>
              </a:endParaRPr>
            </a:p>
          </p:txBody>
        </p:sp>
        <p:sp>
          <p:nvSpPr>
            <p:cNvPr id="93245" name="Rectangle 41"/>
            <p:cNvSpPr>
              <a:spLocks noChangeArrowheads="1"/>
            </p:cNvSpPr>
            <p:nvPr/>
          </p:nvSpPr>
          <p:spPr bwMode="auto">
            <a:xfrm>
              <a:off x="3840" y="2640"/>
              <a:ext cx="124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CC00"/>
                  </a:solidFill>
                  <a:latin typeface="Arial" pitchFamily="34" charset="0"/>
                </a:rPr>
                <a:t>Partial Agonist</a:t>
              </a:r>
              <a:endParaRPr lang="en-US" altLang="en-US" sz="2400">
                <a:solidFill>
                  <a:srgbClr val="FFCC00"/>
                </a:solidFill>
                <a:latin typeface="Times New Roman" pitchFamily="18" charset="0"/>
              </a:endParaRPr>
            </a:p>
          </p:txBody>
        </p:sp>
        <p:sp>
          <p:nvSpPr>
            <p:cNvPr id="93246" name="Rectangle 42"/>
            <p:cNvSpPr>
              <a:spLocks noChangeArrowheads="1"/>
            </p:cNvSpPr>
            <p:nvPr/>
          </p:nvSpPr>
          <p:spPr bwMode="auto">
            <a:xfrm>
              <a:off x="3840" y="2837"/>
              <a:ext cx="1716"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spcBef>
                  <a:spcPct val="20000"/>
                </a:spcBef>
                <a:buFont typeface="Arial" pitchFamily="34" charset="0"/>
                <a:buChar char="•"/>
                <a:defRPr sz="2800">
                  <a:solidFill>
                    <a:schemeClr val="bg1"/>
                  </a:solidFill>
                  <a:latin typeface="Calibri" pitchFamily="34" charset="0"/>
                </a:defRPr>
              </a:lvl1pPr>
              <a:lvl2pPr marL="742950" indent="-285750" eaLnBrk="0" hangingPunct="0">
                <a:spcBef>
                  <a:spcPct val="20000"/>
                </a:spcBef>
                <a:buFont typeface="Arial" pitchFamily="34" charset="0"/>
                <a:buChar char="–"/>
                <a:defRPr sz="2400">
                  <a:solidFill>
                    <a:schemeClr val="bg1"/>
                  </a:solidFill>
                  <a:latin typeface="Calibri" pitchFamily="34" charset="0"/>
                </a:defRPr>
              </a:lvl2pPr>
              <a:lvl3pPr marL="1143000" indent="-228600" eaLnBrk="0" hangingPunct="0">
                <a:spcBef>
                  <a:spcPct val="20000"/>
                </a:spcBef>
                <a:buFont typeface="Arial" pitchFamily="34" charset="0"/>
                <a:buChar char="•"/>
                <a:defRPr sz="2400">
                  <a:solidFill>
                    <a:schemeClr val="bg1"/>
                  </a:solidFill>
                  <a:latin typeface="Calibri" pitchFamily="34" charset="0"/>
                </a:defRPr>
              </a:lvl3pPr>
              <a:lvl4pPr marL="1600200" indent="-228600" eaLnBrk="0" hangingPunct="0">
                <a:spcBef>
                  <a:spcPct val="20000"/>
                </a:spcBef>
                <a:buFont typeface="Arial" pitchFamily="34" charset="0"/>
                <a:buChar char="–"/>
                <a:defRPr sz="2400">
                  <a:solidFill>
                    <a:schemeClr val="bg1"/>
                  </a:solidFill>
                  <a:latin typeface="Calibri" pitchFamily="34" charset="0"/>
                </a:defRPr>
              </a:lvl4pPr>
              <a:lvl5pPr marL="2057400" indent="-228600" eaLnBrk="0" hangingPunct="0">
                <a:spcBef>
                  <a:spcPct val="20000"/>
                </a:spcBef>
                <a:buFont typeface="Arial" pitchFamily="34" charset="0"/>
                <a:buChar char="»"/>
                <a:defRPr sz="2400">
                  <a:solidFill>
                    <a:schemeClr val="bg1"/>
                  </a:solidFill>
                  <a:latin typeface="Calibri" pitchFamily="34" charset="0"/>
                </a:defRPr>
              </a:lvl5pPr>
              <a:lvl6pPr marL="25146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6pPr>
              <a:lvl7pPr marL="29718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7pPr>
              <a:lvl8pPr marL="34290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8pPr>
              <a:lvl9pPr marL="3886200" indent="-228600" eaLnBrk="0" fontAlgn="base" hangingPunct="0">
                <a:spcBef>
                  <a:spcPct val="20000"/>
                </a:spcBef>
                <a:spcAft>
                  <a:spcPct val="0"/>
                </a:spcAft>
                <a:buFont typeface="Arial" pitchFamily="34" charset="0"/>
                <a:buChar char="»"/>
                <a:defRPr sz="2400">
                  <a:solidFill>
                    <a:schemeClr val="bg1"/>
                  </a:solidFill>
                  <a:latin typeface="Calibri" pitchFamily="34" charset="0"/>
                </a:defRPr>
              </a:lvl9pPr>
            </a:lstStyle>
            <a:p>
              <a:pPr eaLnBrk="1" hangingPunct="1">
                <a:spcBef>
                  <a:spcPct val="0"/>
                </a:spcBef>
                <a:buFontTx/>
                <a:buNone/>
              </a:pPr>
              <a:r>
                <a:rPr lang="en-US" altLang="en-US" sz="2200" b="1">
                  <a:solidFill>
                    <a:srgbClr val="FFFFFF"/>
                  </a:solidFill>
                  <a:latin typeface="Arial" pitchFamily="34" charset="0"/>
                </a:rPr>
                <a:t>(e.g. buprenorphine)</a:t>
              </a:r>
              <a:endParaRPr lang="en-US" altLang="en-US" sz="2400">
                <a:solidFill>
                  <a:schemeClr val="tx1"/>
                </a:solidFill>
                <a:latin typeface="Times New Roman" pitchFamily="18" charset="0"/>
              </a:endParaRPr>
            </a:p>
          </p:txBody>
        </p:sp>
      </p:gr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10548" t="-681" r="54717" b="681"/>
          <a:stretch/>
        </p:blipFill>
        <p:spPr>
          <a:xfrm>
            <a:off x="7162800" y="1484691"/>
            <a:ext cx="1084355" cy="2211575"/>
          </a:xfrm>
          <a:prstGeom prst="rect">
            <a:avLst/>
          </a:prstGeom>
          <a:ln w="38100">
            <a:solidFill>
              <a:schemeClr val="accent3">
                <a:lumMod val="50000"/>
              </a:schemeClr>
            </a:solidFill>
          </a:ln>
          <a:scene3d>
            <a:camera prst="orthographicFront">
              <a:rot lat="600000" lon="1200000" rev="0"/>
            </a:camera>
            <a:lightRig rig="threePt" dir="t"/>
          </a:scene3d>
          <a:sp3d extrusionH="254000"/>
        </p:spPr>
      </p:pic>
      <p:grpSp>
        <p:nvGrpSpPr>
          <p:cNvPr id="8" name="Group 7"/>
          <p:cNvGrpSpPr/>
          <p:nvPr/>
        </p:nvGrpSpPr>
        <p:grpSpPr>
          <a:xfrm>
            <a:off x="6172200" y="1447800"/>
            <a:ext cx="2054224" cy="2277492"/>
            <a:chOff x="1668463" y="1286097"/>
            <a:chExt cx="3817937" cy="3986785"/>
          </a:xfrm>
          <a:scene3d>
            <a:camera prst="orthographicFront">
              <a:rot lat="600000" lon="1200000" rev="0"/>
            </a:camera>
            <a:lightRig rig="threePt" dir="t"/>
          </a:scene3d>
        </p:grpSpPr>
        <p:pic>
          <p:nvPicPr>
            <p:cNvPr id="97324"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7" name="Rectangle 6"/>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6" name="Group 105"/>
          <p:cNvGrpSpPr/>
          <p:nvPr/>
        </p:nvGrpSpPr>
        <p:grpSpPr>
          <a:xfrm>
            <a:off x="6172200" y="1447800"/>
            <a:ext cx="2054224" cy="2277492"/>
            <a:chOff x="1668463" y="1286097"/>
            <a:chExt cx="3817937" cy="3986785"/>
          </a:xfrm>
          <a:scene3d>
            <a:camera prst="orthographicFront">
              <a:rot lat="600000" lon="1800000" rev="0"/>
            </a:camera>
            <a:lightRig rig="threePt" dir="t"/>
          </a:scene3d>
        </p:grpSpPr>
        <p:pic>
          <p:nvPicPr>
            <p:cNvPr id="107"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08" name="Rectangle 107"/>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09" name="Group 108"/>
          <p:cNvGrpSpPr/>
          <p:nvPr/>
        </p:nvGrpSpPr>
        <p:grpSpPr>
          <a:xfrm>
            <a:off x="6172200" y="1447800"/>
            <a:ext cx="2054224" cy="2277492"/>
            <a:chOff x="1668463" y="1286097"/>
            <a:chExt cx="3817937" cy="3986785"/>
          </a:xfrm>
          <a:scene3d>
            <a:camera prst="orthographicFront">
              <a:rot lat="600000" lon="1800000" rev="0"/>
            </a:camera>
            <a:lightRig rig="threePt" dir="t"/>
          </a:scene3d>
        </p:grpSpPr>
        <p:pic>
          <p:nvPicPr>
            <p:cNvPr id="110"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11" name="Rectangle 110"/>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2" name="Group 111"/>
          <p:cNvGrpSpPr/>
          <p:nvPr/>
        </p:nvGrpSpPr>
        <p:grpSpPr>
          <a:xfrm>
            <a:off x="6172200" y="1447800"/>
            <a:ext cx="2054224" cy="2277492"/>
            <a:chOff x="1668463" y="1286097"/>
            <a:chExt cx="3817937" cy="3986785"/>
          </a:xfrm>
          <a:scene3d>
            <a:camera prst="orthographicFront">
              <a:rot lat="600000" lon="2400000" rev="0"/>
            </a:camera>
            <a:lightRig rig="threePt" dir="t"/>
          </a:scene3d>
        </p:grpSpPr>
        <p:pic>
          <p:nvPicPr>
            <p:cNvPr id="113"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14" name="Rectangle 113"/>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5" name="Group 114"/>
          <p:cNvGrpSpPr/>
          <p:nvPr/>
        </p:nvGrpSpPr>
        <p:grpSpPr>
          <a:xfrm>
            <a:off x="6172200" y="1447800"/>
            <a:ext cx="2054224" cy="2277492"/>
            <a:chOff x="1668463" y="1286097"/>
            <a:chExt cx="3817937" cy="3986785"/>
          </a:xfrm>
          <a:scene3d>
            <a:camera prst="orthographicFront">
              <a:rot lat="600000" lon="3000000" rev="0"/>
            </a:camera>
            <a:lightRig rig="threePt" dir="t"/>
          </a:scene3d>
        </p:grpSpPr>
        <p:pic>
          <p:nvPicPr>
            <p:cNvPr id="116"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17" name="Rectangle 116"/>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18" name="Group 117"/>
          <p:cNvGrpSpPr/>
          <p:nvPr/>
        </p:nvGrpSpPr>
        <p:grpSpPr>
          <a:xfrm>
            <a:off x="6172200" y="1447800"/>
            <a:ext cx="2054224" cy="2277492"/>
            <a:chOff x="1668463" y="1286097"/>
            <a:chExt cx="3817937" cy="3986785"/>
          </a:xfrm>
          <a:scene3d>
            <a:camera prst="orthographicFront">
              <a:rot lat="600000" lon="3600000" rev="0"/>
            </a:camera>
            <a:lightRig rig="threePt" dir="t"/>
          </a:scene3d>
        </p:grpSpPr>
        <p:pic>
          <p:nvPicPr>
            <p:cNvPr id="119"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20" name="Rectangle 119"/>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1" name="Group 120"/>
          <p:cNvGrpSpPr/>
          <p:nvPr/>
        </p:nvGrpSpPr>
        <p:grpSpPr>
          <a:xfrm>
            <a:off x="6172200" y="1447800"/>
            <a:ext cx="2054224" cy="2277492"/>
            <a:chOff x="1668463" y="1286097"/>
            <a:chExt cx="3817937" cy="3986785"/>
          </a:xfrm>
          <a:scene3d>
            <a:camera prst="orthographicFront">
              <a:rot lat="600000" lon="4200000" rev="0"/>
            </a:camera>
            <a:lightRig rig="threePt" dir="t"/>
          </a:scene3d>
        </p:grpSpPr>
        <p:pic>
          <p:nvPicPr>
            <p:cNvPr id="122"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23" name="Rectangle 122"/>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4" name="Group 123"/>
          <p:cNvGrpSpPr/>
          <p:nvPr/>
        </p:nvGrpSpPr>
        <p:grpSpPr>
          <a:xfrm>
            <a:off x="6172200" y="1447800"/>
            <a:ext cx="2054224" cy="2277492"/>
            <a:chOff x="1668463" y="1286097"/>
            <a:chExt cx="3817937" cy="3986785"/>
          </a:xfrm>
          <a:scene3d>
            <a:camera prst="orthographicFront">
              <a:rot lat="600000" lon="4800000" rev="0"/>
            </a:camera>
            <a:lightRig rig="threePt" dir="t"/>
          </a:scene3d>
        </p:grpSpPr>
        <p:pic>
          <p:nvPicPr>
            <p:cNvPr id="125"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26" name="Rectangle 125"/>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27" name="Group 126"/>
          <p:cNvGrpSpPr/>
          <p:nvPr/>
        </p:nvGrpSpPr>
        <p:grpSpPr>
          <a:xfrm>
            <a:off x="6172200" y="1447800"/>
            <a:ext cx="2054224" cy="2277492"/>
            <a:chOff x="1668463" y="1286097"/>
            <a:chExt cx="3817937" cy="3986785"/>
          </a:xfrm>
          <a:scene3d>
            <a:camera prst="orthographicFront">
              <a:rot lat="600000" lon="5400000" rev="0"/>
            </a:camera>
            <a:lightRig rig="threePt" dir="t"/>
          </a:scene3d>
        </p:grpSpPr>
        <p:pic>
          <p:nvPicPr>
            <p:cNvPr id="128"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29" name="Rectangle 128"/>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0" name="Group 129"/>
          <p:cNvGrpSpPr/>
          <p:nvPr/>
        </p:nvGrpSpPr>
        <p:grpSpPr>
          <a:xfrm>
            <a:off x="6172200" y="1447800"/>
            <a:ext cx="2054224" cy="2277492"/>
            <a:chOff x="1668463" y="1286097"/>
            <a:chExt cx="3817937" cy="3986785"/>
          </a:xfrm>
          <a:scene3d>
            <a:camera prst="orthographicFront">
              <a:rot lat="600000" lon="6000000" rev="0"/>
            </a:camera>
            <a:lightRig rig="threePt" dir="t"/>
          </a:scene3d>
        </p:grpSpPr>
        <p:pic>
          <p:nvPicPr>
            <p:cNvPr id="131"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32" name="Rectangle 131"/>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3" name="Group 132"/>
          <p:cNvGrpSpPr/>
          <p:nvPr/>
        </p:nvGrpSpPr>
        <p:grpSpPr>
          <a:xfrm>
            <a:off x="6172200" y="1447800"/>
            <a:ext cx="2054224" cy="2277492"/>
            <a:chOff x="1668463" y="1286097"/>
            <a:chExt cx="3817937" cy="3986785"/>
          </a:xfrm>
          <a:scene3d>
            <a:camera prst="orthographicFront">
              <a:rot lat="600000" lon="6600000" rev="0"/>
            </a:camera>
            <a:lightRig rig="threePt" dir="t"/>
          </a:scene3d>
        </p:grpSpPr>
        <p:pic>
          <p:nvPicPr>
            <p:cNvPr id="134"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35" name="Rectangle 134"/>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6" name="Group 135"/>
          <p:cNvGrpSpPr/>
          <p:nvPr/>
        </p:nvGrpSpPr>
        <p:grpSpPr>
          <a:xfrm>
            <a:off x="6172200" y="1447800"/>
            <a:ext cx="2054224" cy="2277492"/>
            <a:chOff x="1668463" y="1286097"/>
            <a:chExt cx="3817937" cy="3986785"/>
          </a:xfrm>
          <a:scene3d>
            <a:camera prst="orthographicFront">
              <a:rot lat="600000" lon="7200000" rev="0"/>
            </a:camera>
            <a:lightRig rig="threePt" dir="t"/>
          </a:scene3d>
        </p:grpSpPr>
        <p:pic>
          <p:nvPicPr>
            <p:cNvPr id="137"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38" name="Rectangle 137"/>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9" name="Group 138"/>
          <p:cNvGrpSpPr/>
          <p:nvPr/>
        </p:nvGrpSpPr>
        <p:grpSpPr>
          <a:xfrm>
            <a:off x="6172200" y="1447800"/>
            <a:ext cx="2054224" cy="2277492"/>
            <a:chOff x="1668463" y="1286097"/>
            <a:chExt cx="3817937" cy="3986785"/>
          </a:xfrm>
          <a:scene3d>
            <a:camera prst="orthographicFront">
              <a:rot lat="600000" lon="7800000" rev="0"/>
            </a:camera>
            <a:lightRig rig="threePt" dir="t"/>
          </a:scene3d>
        </p:grpSpPr>
        <p:pic>
          <p:nvPicPr>
            <p:cNvPr id="140"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41" name="Rectangle 140"/>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42" name="Group 141"/>
          <p:cNvGrpSpPr/>
          <p:nvPr/>
        </p:nvGrpSpPr>
        <p:grpSpPr>
          <a:xfrm>
            <a:off x="6172200" y="1447800"/>
            <a:ext cx="2054224" cy="2277492"/>
            <a:chOff x="1668463" y="1286097"/>
            <a:chExt cx="3817937" cy="3986785"/>
          </a:xfrm>
          <a:scene3d>
            <a:camera prst="orthographicFront">
              <a:rot lat="600000" lon="8400000" rev="0"/>
            </a:camera>
            <a:lightRig rig="threePt" dir="t"/>
          </a:scene3d>
        </p:grpSpPr>
        <p:pic>
          <p:nvPicPr>
            <p:cNvPr id="143"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44" name="Rectangle 143"/>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45" name="Group 144"/>
          <p:cNvGrpSpPr/>
          <p:nvPr/>
        </p:nvGrpSpPr>
        <p:grpSpPr>
          <a:xfrm>
            <a:off x="6172200" y="1447800"/>
            <a:ext cx="2054224" cy="2277492"/>
            <a:chOff x="1668463" y="1286097"/>
            <a:chExt cx="3817937" cy="3986785"/>
          </a:xfrm>
          <a:scene3d>
            <a:camera prst="orthographicFront">
              <a:rot lat="600000" lon="9000000" rev="0"/>
            </a:camera>
            <a:lightRig rig="threePt" dir="t"/>
          </a:scene3d>
        </p:grpSpPr>
        <p:pic>
          <p:nvPicPr>
            <p:cNvPr id="146"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47" name="Rectangle 146"/>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48" name="Group 147"/>
          <p:cNvGrpSpPr/>
          <p:nvPr/>
        </p:nvGrpSpPr>
        <p:grpSpPr>
          <a:xfrm>
            <a:off x="6172200" y="1447800"/>
            <a:ext cx="2054224" cy="2277492"/>
            <a:chOff x="1668463" y="1286097"/>
            <a:chExt cx="3817937" cy="3986785"/>
          </a:xfrm>
          <a:scene3d>
            <a:camera prst="orthographicFront">
              <a:rot lat="600000" lon="9600000" rev="0"/>
            </a:camera>
            <a:lightRig rig="threePt" dir="t"/>
          </a:scene3d>
        </p:grpSpPr>
        <p:pic>
          <p:nvPicPr>
            <p:cNvPr id="149"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50" name="Rectangle 149"/>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51" name="Group 150"/>
          <p:cNvGrpSpPr/>
          <p:nvPr/>
        </p:nvGrpSpPr>
        <p:grpSpPr>
          <a:xfrm>
            <a:off x="6172200" y="1447800"/>
            <a:ext cx="2054224" cy="2277492"/>
            <a:chOff x="1668463" y="1286097"/>
            <a:chExt cx="3817937" cy="3986785"/>
          </a:xfrm>
          <a:scene3d>
            <a:camera prst="orthographicFront">
              <a:rot lat="600000" lon="10200000" rev="0"/>
            </a:camera>
            <a:lightRig rig="threePt" dir="t"/>
          </a:scene3d>
        </p:grpSpPr>
        <p:pic>
          <p:nvPicPr>
            <p:cNvPr id="152"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53" name="Rectangle 152"/>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54" name="Group 153"/>
          <p:cNvGrpSpPr/>
          <p:nvPr/>
        </p:nvGrpSpPr>
        <p:grpSpPr>
          <a:xfrm>
            <a:off x="6172200" y="1447800"/>
            <a:ext cx="2054224" cy="2277492"/>
            <a:chOff x="1668463" y="1286097"/>
            <a:chExt cx="3817937" cy="3986785"/>
          </a:xfrm>
          <a:scene3d>
            <a:camera prst="orthographicFront">
              <a:rot lat="600000" lon="10800000" rev="0"/>
            </a:camera>
            <a:lightRig rig="threePt" dir="t"/>
          </a:scene3d>
        </p:grpSpPr>
        <p:pic>
          <p:nvPicPr>
            <p:cNvPr id="155"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3">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156" name="Rectangle 155"/>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99" name="Picture 4" descr="C:\Users\tfreese\AppData\Local\Microsoft\Windows\Temporary Internet Files\Content.IE5\TN2RZ8JH\PngMedium-key-16457[1].gif"/>
          <p:cNvPicPr>
            <a:picLocks noChangeAspect="1" noChangeArrowheads="1"/>
          </p:cNvPicPr>
          <p:nvPr/>
        </p:nvPicPr>
        <p:blipFill>
          <a:blip r:embed="rId6" cstate="print">
            <a:duotone>
              <a:prstClr val="black"/>
              <a:schemeClr val="accent3">
                <a:tint val="45000"/>
                <a:satMod val="400000"/>
              </a:schemeClr>
            </a:duotone>
            <a:extLst>
              <a:ext uri="{28A0092B-C50C-407E-A947-70E740481C1C}">
                <a14:useLocalDpi xmlns:a14="http://schemas.microsoft.com/office/drawing/2010/main" val="0"/>
              </a:ext>
            </a:extLst>
          </a:blip>
          <a:srcRect/>
          <a:stretch>
            <a:fillRect/>
          </a:stretch>
        </p:blipFill>
        <p:spPr bwMode="auto">
          <a:xfrm rot="16200000" flipV="1">
            <a:off x="9603831" y="2005691"/>
            <a:ext cx="650206" cy="1478132"/>
          </a:xfrm>
          <a:prstGeom prst="rect">
            <a:avLst/>
          </a:prstGeom>
          <a:noFill/>
          <a:extLst>
            <a:ext uri="{909E8E84-426E-40DD-AFC4-6F175D3DCCD1}">
              <a14:hiddenFill xmlns:a14="http://schemas.microsoft.com/office/drawing/2010/main">
                <a:solidFill>
                  <a:srgbClr val="FFFFFF"/>
                </a:solidFill>
              </a14:hiddenFill>
            </a:ext>
          </a:extLst>
        </p:spPr>
      </p:pic>
      <p:grpSp>
        <p:nvGrpSpPr>
          <p:cNvPr id="214" name="Group 213"/>
          <p:cNvGrpSpPr/>
          <p:nvPr/>
        </p:nvGrpSpPr>
        <p:grpSpPr>
          <a:xfrm>
            <a:off x="6175376" y="1470274"/>
            <a:ext cx="2054224" cy="2277492"/>
            <a:chOff x="1668463" y="1286097"/>
            <a:chExt cx="3817937" cy="3986785"/>
          </a:xfrm>
          <a:scene3d>
            <a:camera prst="orthographicFront">
              <a:rot lat="600000" lon="1200000" rev="0"/>
            </a:camera>
            <a:lightRig rig="threePt" dir="t"/>
          </a:scene3d>
        </p:grpSpPr>
        <p:pic>
          <p:nvPicPr>
            <p:cNvPr id="215" name="Picture 44" descr="C:\Users\tfreese\AppData\Local\Microsoft\Windows\Temporary Internet Files\Content.IE5\DGJI47TX\100__320x240_red-door[1].jpg"/>
            <p:cNvPicPr>
              <a:picLocks noChangeAspect="1" noChangeArrowheads="1"/>
            </p:cNvPicPr>
            <p:nvPr/>
          </p:nvPicPr>
          <p:blipFill rotWithShape="1">
            <a:blip r:embed="rId5">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216" name="Rectangle 215"/>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268" name="Picture 4" descr="C:\Users\tfreese\AppData\Local\Microsoft\Windows\Temporary Internet Files\Content.IE5\TN2RZ8JH\PngMedium-key-16457[1].gif"/>
          <p:cNvPicPr>
            <a:picLocks noChangeAspect="1" noChangeArrowheads="1"/>
          </p:cNvPicPr>
          <p:nvPr/>
        </p:nvPicPr>
        <p:blipFill>
          <a:blip r:embed="rId6" cstate="print">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rot="16200000" flipV="1">
            <a:off x="9585169" y="2024437"/>
            <a:ext cx="650206" cy="1478132"/>
          </a:xfrm>
          <a:prstGeom prst="rect">
            <a:avLst/>
          </a:prstGeom>
          <a:noFill/>
          <a:extLst>
            <a:ext uri="{909E8E84-426E-40DD-AFC4-6F175D3DCCD1}">
              <a14:hiddenFill xmlns:a14="http://schemas.microsoft.com/office/drawing/2010/main">
                <a:solidFill>
                  <a:srgbClr val="FFFFFF"/>
                </a:solidFill>
              </a14:hiddenFill>
            </a:ext>
          </a:extLst>
        </p:spPr>
      </p:pic>
      <p:pic>
        <p:nvPicPr>
          <p:cNvPr id="325" name="Picture 324"/>
          <p:cNvPicPr>
            <a:picLocks noChangeAspect="1"/>
          </p:cNvPicPr>
          <p:nvPr/>
        </p:nvPicPr>
        <p:blipFill rotWithShape="1">
          <a:blip r:embed="rId4" cstate="print">
            <a:extLst>
              <a:ext uri="{28A0092B-C50C-407E-A947-70E740481C1C}">
                <a14:useLocalDpi xmlns:a14="http://schemas.microsoft.com/office/drawing/2010/main" val="0"/>
              </a:ext>
            </a:extLst>
          </a:blip>
          <a:srcRect l="10548" t="-681" r="54717" b="681"/>
          <a:stretch/>
        </p:blipFill>
        <p:spPr>
          <a:xfrm>
            <a:off x="7134023" y="1503233"/>
            <a:ext cx="1084355" cy="2211575"/>
          </a:xfrm>
          <a:prstGeom prst="rect">
            <a:avLst/>
          </a:prstGeom>
          <a:ln w="38100">
            <a:solidFill>
              <a:schemeClr val="accent6"/>
            </a:solidFill>
          </a:ln>
          <a:scene3d>
            <a:camera prst="orthographicFront">
              <a:rot lat="600000" lon="1200000" rev="0"/>
            </a:camera>
            <a:lightRig rig="threePt" dir="t"/>
          </a:scene3d>
          <a:sp3d extrusionH="254000"/>
        </p:spPr>
      </p:pic>
      <p:grpSp>
        <p:nvGrpSpPr>
          <p:cNvPr id="326" name="Group 325"/>
          <p:cNvGrpSpPr/>
          <p:nvPr/>
        </p:nvGrpSpPr>
        <p:grpSpPr>
          <a:xfrm>
            <a:off x="6143423" y="1466342"/>
            <a:ext cx="2054224" cy="2277492"/>
            <a:chOff x="1668463" y="1286097"/>
            <a:chExt cx="3817937" cy="3986785"/>
          </a:xfrm>
          <a:scene3d>
            <a:camera prst="orthographicFront">
              <a:rot lat="600000" lon="1200000" rev="0"/>
            </a:camera>
            <a:lightRig rig="threePt" dir="t"/>
          </a:scene3d>
        </p:grpSpPr>
        <p:pic>
          <p:nvPicPr>
            <p:cNvPr id="327"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28" name="Rectangle 327"/>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29" name="Group 328"/>
          <p:cNvGrpSpPr/>
          <p:nvPr/>
        </p:nvGrpSpPr>
        <p:grpSpPr>
          <a:xfrm>
            <a:off x="6143423" y="1466342"/>
            <a:ext cx="2054224" cy="2277492"/>
            <a:chOff x="1668463" y="1286097"/>
            <a:chExt cx="3817937" cy="3986785"/>
          </a:xfrm>
          <a:scene3d>
            <a:camera prst="orthographicFront">
              <a:rot lat="600000" lon="1800000" rev="0"/>
            </a:camera>
            <a:lightRig rig="threePt" dir="t"/>
          </a:scene3d>
        </p:grpSpPr>
        <p:pic>
          <p:nvPicPr>
            <p:cNvPr id="330"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31" name="Rectangle 330"/>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32" name="Group 331"/>
          <p:cNvGrpSpPr/>
          <p:nvPr/>
        </p:nvGrpSpPr>
        <p:grpSpPr>
          <a:xfrm>
            <a:off x="6143423" y="1466342"/>
            <a:ext cx="2054224" cy="2277492"/>
            <a:chOff x="1668463" y="1286097"/>
            <a:chExt cx="3817937" cy="3986785"/>
          </a:xfrm>
          <a:scene3d>
            <a:camera prst="orthographicFront">
              <a:rot lat="600000" lon="1800000" rev="0"/>
            </a:camera>
            <a:lightRig rig="threePt" dir="t"/>
          </a:scene3d>
        </p:grpSpPr>
        <p:pic>
          <p:nvPicPr>
            <p:cNvPr id="333"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34" name="Rectangle 333"/>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35" name="Group 334"/>
          <p:cNvGrpSpPr/>
          <p:nvPr/>
        </p:nvGrpSpPr>
        <p:grpSpPr>
          <a:xfrm>
            <a:off x="6143423" y="1466342"/>
            <a:ext cx="2054224" cy="2277492"/>
            <a:chOff x="1668463" y="1286097"/>
            <a:chExt cx="3817937" cy="3986785"/>
          </a:xfrm>
          <a:scene3d>
            <a:camera prst="orthographicFront">
              <a:rot lat="600000" lon="2400000" rev="0"/>
            </a:camera>
            <a:lightRig rig="threePt" dir="t"/>
          </a:scene3d>
        </p:grpSpPr>
        <p:pic>
          <p:nvPicPr>
            <p:cNvPr id="336"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37" name="Rectangle 336"/>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38" name="Group 337"/>
          <p:cNvGrpSpPr/>
          <p:nvPr/>
        </p:nvGrpSpPr>
        <p:grpSpPr>
          <a:xfrm>
            <a:off x="6143423" y="1466342"/>
            <a:ext cx="2054224" cy="2277492"/>
            <a:chOff x="1668463" y="1286097"/>
            <a:chExt cx="3817937" cy="3986785"/>
          </a:xfrm>
          <a:scene3d>
            <a:camera prst="orthographicFront">
              <a:rot lat="600000" lon="3000000" rev="0"/>
            </a:camera>
            <a:lightRig rig="threePt" dir="t"/>
          </a:scene3d>
        </p:grpSpPr>
        <p:pic>
          <p:nvPicPr>
            <p:cNvPr id="339"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40" name="Rectangle 339"/>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41" name="Group 340"/>
          <p:cNvGrpSpPr/>
          <p:nvPr/>
        </p:nvGrpSpPr>
        <p:grpSpPr>
          <a:xfrm>
            <a:off x="6143423" y="1466342"/>
            <a:ext cx="2054224" cy="2277492"/>
            <a:chOff x="1668463" y="1286097"/>
            <a:chExt cx="3817937" cy="3986785"/>
          </a:xfrm>
          <a:scene3d>
            <a:camera prst="orthographicFront">
              <a:rot lat="600000" lon="3600000" rev="0"/>
            </a:camera>
            <a:lightRig rig="threePt" dir="t"/>
          </a:scene3d>
        </p:grpSpPr>
        <p:pic>
          <p:nvPicPr>
            <p:cNvPr id="342" name="Picture 44" descr="C:\Users\tfreese\AppData\Local\Microsoft\Windows\Temporary Internet Files\Content.IE5\DGJI47TX\100__320x240_red-door[1].jpg"/>
            <p:cNvPicPr>
              <a:picLocks noChangeAspect="1" noChangeArrowheads="1"/>
            </p:cNvPicPr>
            <p:nvPr/>
          </p:nvPicPr>
          <p:blipFill rotWithShape="1">
            <a:blip r:embed="rId5">
              <a:duotone>
                <a:schemeClr val="accent6">
                  <a:shade val="45000"/>
                  <a:satMod val="135000"/>
                </a:schemeClr>
                <a:prstClr val="white"/>
              </a:duotone>
              <a:extLst>
                <a:ext uri="{28A0092B-C50C-407E-A947-70E740481C1C}">
                  <a14:useLocalDpi xmlns:a14="http://schemas.microsoft.com/office/drawing/2010/main" val="0"/>
                </a:ext>
              </a:extLst>
            </a:blip>
            <a:srcRect l="26788" t="10423" r="28539" b="15921"/>
            <a:stretch/>
          </p:blipFill>
          <p:spPr bwMode="auto">
            <a:xfrm flipH="1">
              <a:off x="3582954" y="1287624"/>
              <a:ext cx="1903446" cy="3985258"/>
            </a:xfrm>
            <a:prstGeom prst="rect">
              <a:avLst/>
            </a:prstGeom>
            <a:noFill/>
            <a:sp3d extrusionH="254000"/>
            <a:extLst>
              <a:ext uri="{909E8E84-426E-40DD-AFC4-6F175D3DCCD1}">
                <a14:hiddenFill xmlns:a14="http://schemas.microsoft.com/office/drawing/2010/main">
                  <a:solidFill>
                    <a:srgbClr val="FFFFFF"/>
                  </a:solidFill>
                </a14:hiddenFill>
              </a:ext>
            </a:extLst>
          </p:spPr>
        </p:pic>
        <p:sp>
          <p:nvSpPr>
            <p:cNvPr id="343" name="Rectangle 342"/>
            <p:cNvSpPr/>
            <p:nvPr/>
          </p:nvSpPr>
          <p:spPr>
            <a:xfrm>
              <a:off x="1668463" y="1286097"/>
              <a:ext cx="1901952" cy="3986784"/>
            </a:xfrm>
            <a:prstGeom prst="rect">
              <a:avLst/>
            </a:prstGeom>
            <a:noFill/>
            <a:ln>
              <a:noFill/>
            </a:ln>
            <a:sp3d extrusionH="2540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380" name="Picture 4" descr="C:\Users\tfreese\AppData\Local\Microsoft\Windows\Temporary Internet Files\Content.IE5\TN2RZ8JH\PngMedium-key-16457[1].gif"/>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161463" y="2438400"/>
            <a:ext cx="1477962"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325" name="Picture 45" descr="C:\Users\tfreese\AppData\Local\Microsoft\Windows\Temporary Internet Files\Content.IE5\WSS9L1RZ\chain[1].gif"/>
          <p:cNvPicPr>
            <a:picLocks noChangeAspect="1" noChangeArrowheads="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1645140">
            <a:off x="7747000" y="2046288"/>
            <a:ext cx="447675"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40907058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nodeType="afterGroup">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nodeType="afterGroup">
                            <p:stCondLst>
                              <p:cond delay="1000"/>
                            </p:stCondLst>
                            <p:childTnLst>
                              <p:par>
                                <p:cTn id="13" presetID="1" presetClass="entr" presetSubtype="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35" presetClass="path" presetSubtype="0" accel="50000" decel="50000" fill="hold" nodeType="clickEffect">
                                  <p:stCondLst>
                                    <p:cond delay="0"/>
                                  </p:stCondLst>
                                  <p:childTnLst>
                                    <p:animMotion origin="layout" path="M -3.88889E-6 -3.7037E-6 L -0.18576 -3.7037E-6 " pathEditMode="relative" rAng="0" ptsTypes="AA">
                                      <p:cBhvr>
                                        <p:cTn id="18" dur="2000" fill="hold"/>
                                        <p:tgtEl>
                                          <p:spTgt spid="99"/>
                                        </p:tgtEl>
                                        <p:attrNameLst>
                                          <p:attrName>ppt_x</p:attrName>
                                          <p:attrName>ppt_y</p:attrName>
                                        </p:attrNameLst>
                                      </p:cBhvr>
                                      <p:rCtr x="-9288" y="0"/>
                                    </p:animMotion>
                                  </p:childTnLst>
                                </p:cTn>
                              </p:par>
                              <p:par>
                                <p:cTn id="19" presetID="6" presetClass="emph" presetSubtype="0" fill="hold" nodeType="withEffect">
                                  <p:stCondLst>
                                    <p:cond delay="500"/>
                                  </p:stCondLst>
                                  <p:childTnLst>
                                    <p:animScale>
                                      <p:cBhvr>
                                        <p:cTn id="20" dur="2000" fill="hold"/>
                                        <p:tgtEl>
                                          <p:spTgt spid="99"/>
                                        </p:tgtEl>
                                      </p:cBhvr>
                                      <p:by x="25000" y="25000"/>
                                    </p:animScale>
                                  </p:childTnLst>
                                </p:cTn>
                              </p:par>
                            </p:childTnLst>
                          </p:cTn>
                        </p:par>
                        <p:par>
                          <p:cTn id="21" fill="hold" nodeType="afterGroup">
                            <p:stCondLst>
                              <p:cond delay="2500"/>
                            </p:stCondLst>
                            <p:childTnLst>
                              <p:par>
                                <p:cTn id="22" presetID="10" presetClass="exit" presetSubtype="0" fill="hold" nodeType="afterEffect">
                                  <p:stCondLst>
                                    <p:cond delay="0"/>
                                  </p:stCondLst>
                                  <p:childTnLst>
                                    <p:animEffect transition="out" filter="fade">
                                      <p:cBhvr>
                                        <p:cTn id="23" dur="500"/>
                                        <p:tgtEl>
                                          <p:spTgt spid="99"/>
                                        </p:tgtEl>
                                      </p:cBhvr>
                                    </p:animEffect>
                                    <p:set>
                                      <p:cBhvr>
                                        <p:cTn id="24" dur="1" fill="hold">
                                          <p:stCondLst>
                                            <p:cond delay="499"/>
                                          </p:stCondLst>
                                        </p:cTn>
                                        <p:tgtEl>
                                          <p:spTgt spid="99"/>
                                        </p:tgtEl>
                                        <p:attrNameLst>
                                          <p:attrName>style.visibility</p:attrName>
                                        </p:attrNameLst>
                                      </p:cBhvr>
                                      <p:to>
                                        <p:strVal val="hidden"/>
                                      </p:to>
                                    </p:set>
                                  </p:childTnLst>
                                </p:cTn>
                              </p:par>
                            </p:childTnLst>
                          </p:cTn>
                        </p:par>
                        <p:par>
                          <p:cTn id="25" fill="hold" nodeType="afterGroup">
                            <p:stCondLst>
                              <p:cond delay="3000"/>
                            </p:stCondLst>
                            <p:childTnLst>
                              <p:par>
                                <p:cTn id="26" presetID="1" presetClass="exit" presetSubtype="0" fill="hold" nodeType="afterEffect">
                                  <p:stCondLst>
                                    <p:cond delay="0"/>
                                  </p:stCondLst>
                                  <p:childTnLst>
                                    <p:set>
                                      <p:cBhvr>
                                        <p:cTn id="27" dur="1" fill="hold">
                                          <p:stCondLst>
                                            <p:cond delay="0"/>
                                          </p:stCondLst>
                                        </p:cTn>
                                        <p:tgtEl>
                                          <p:spTgt spid="8"/>
                                        </p:tgtEl>
                                        <p:attrNameLst>
                                          <p:attrName>style.visibility</p:attrName>
                                        </p:attrNameLst>
                                      </p:cBhvr>
                                      <p:to>
                                        <p:strVal val="hidden"/>
                                      </p:to>
                                    </p:set>
                                  </p:childTnLst>
                                </p:cTn>
                              </p:par>
                              <p:par>
                                <p:cTn id="28" presetID="1" presetClass="entr" presetSubtype="0" fill="hold" nodeType="withEffect">
                                  <p:stCondLst>
                                    <p:cond delay="0"/>
                                  </p:stCondLst>
                                  <p:childTnLst>
                                    <p:set>
                                      <p:cBhvr>
                                        <p:cTn id="29" dur="1" fill="hold">
                                          <p:stCondLst>
                                            <p:cond delay="0"/>
                                          </p:stCondLst>
                                        </p:cTn>
                                        <p:tgtEl>
                                          <p:spTgt spid="106"/>
                                        </p:tgtEl>
                                        <p:attrNameLst>
                                          <p:attrName>style.visibility</p:attrName>
                                        </p:attrNameLst>
                                      </p:cBhvr>
                                      <p:to>
                                        <p:strVal val="visible"/>
                                      </p:to>
                                    </p:set>
                                  </p:childTnLst>
                                </p:cTn>
                              </p:par>
                            </p:childTnLst>
                          </p:cTn>
                        </p:par>
                        <p:par>
                          <p:cTn id="30" fill="hold" nodeType="afterGroup">
                            <p:stCondLst>
                              <p:cond delay="3000"/>
                            </p:stCondLst>
                            <p:childTnLst>
                              <p:par>
                                <p:cTn id="31" presetID="1" presetClass="exit" presetSubtype="0" fill="hold" nodeType="afterEffect">
                                  <p:stCondLst>
                                    <p:cond delay="80"/>
                                  </p:stCondLst>
                                  <p:childTnLst>
                                    <p:set>
                                      <p:cBhvr>
                                        <p:cTn id="32" dur="1" fill="hold">
                                          <p:stCondLst>
                                            <p:cond delay="0"/>
                                          </p:stCondLst>
                                        </p:cTn>
                                        <p:tgtEl>
                                          <p:spTgt spid="106"/>
                                        </p:tgtEl>
                                        <p:attrNameLst>
                                          <p:attrName>style.visibility</p:attrName>
                                        </p:attrNameLst>
                                      </p:cBhvr>
                                      <p:to>
                                        <p:strVal val="hidden"/>
                                      </p:to>
                                    </p:set>
                                  </p:childTnLst>
                                </p:cTn>
                              </p:par>
                              <p:par>
                                <p:cTn id="33" presetID="1" presetClass="entr" presetSubtype="0"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childTnLst>
                                </p:cTn>
                              </p:par>
                            </p:childTnLst>
                          </p:cTn>
                        </p:par>
                        <p:par>
                          <p:cTn id="35" fill="hold" nodeType="afterGroup">
                            <p:stCondLst>
                              <p:cond delay="3080"/>
                            </p:stCondLst>
                            <p:childTnLst>
                              <p:par>
                                <p:cTn id="36" presetID="1" presetClass="exit" presetSubtype="0" fill="hold" nodeType="afterEffect">
                                  <p:stCondLst>
                                    <p:cond delay="80"/>
                                  </p:stCondLst>
                                  <p:childTnLst>
                                    <p:set>
                                      <p:cBhvr>
                                        <p:cTn id="37" dur="1" fill="hold">
                                          <p:stCondLst>
                                            <p:cond delay="0"/>
                                          </p:stCondLst>
                                        </p:cTn>
                                        <p:tgtEl>
                                          <p:spTgt spid="109"/>
                                        </p:tgtEl>
                                        <p:attrNameLst>
                                          <p:attrName>style.visibility</p:attrName>
                                        </p:attrNameLst>
                                      </p:cBhvr>
                                      <p:to>
                                        <p:strVal val="hidden"/>
                                      </p:to>
                                    </p:set>
                                  </p:childTnLst>
                                </p:cTn>
                              </p:par>
                              <p:par>
                                <p:cTn id="38" presetID="1" presetClass="entr" presetSubtype="0" fill="hold" nodeType="withEffect">
                                  <p:stCondLst>
                                    <p:cond delay="0"/>
                                  </p:stCondLst>
                                  <p:childTnLst>
                                    <p:set>
                                      <p:cBhvr>
                                        <p:cTn id="39" dur="1" fill="hold">
                                          <p:stCondLst>
                                            <p:cond delay="0"/>
                                          </p:stCondLst>
                                        </p:cTn>
                                        <p:tgtEl>
                                          <p:spTgt spid="112"/>
                                        </p:tgtEl>
                                        <p:attrNameLst>
                                          <p:attrName>style.visibility</p:attrName>
                                        </p:attrNameLst>
                                      </p:cBhvr>
                                      <p:to>
                                        <p:strVal val="visible"/>
                                      </p:to>
                                    </p:set>
                                  </p:childTnLst>
                                </p:cTn>
                              </p:par>
                            </p:childTnLst>
                          </p:cTn>
                        </p:par>
                        <p:par>
                          <p:cTn id="40" fill="hold" nodeType="afterGroup">
                            <p:stCondLst>
                              <p:cond delay="3160"/>
                            </p:stCondLst>
                            <p:childTnLst>
                              <p:par>
                                <p:cTn id="41" presetID="1" presetClass="exit" presetSubtype="0" fill="hold" nodeType="afterEffect">
                                  <p:stCondLst>
                                    <p:cond delay="80"/>
                                  </p:stCondLst>
                                  <p:childTnLst>
                                    <p:set>
                                      <p:cBhvr>
                                        <p:cTn id="42" dur="1" fill="hold">
                                          <p:stCondLst>
                                            <p:cond delay="0"/>
                                          </p:stCondLst>
                                        </p:cTn>
                                        <p:tgtEl>
                                          <p:spTgt spid="112"/>
                                        </p:tgtEl>
                                        <p:attrNameLst>
                                          <p:attrName>style.visibility</p:attrName>
                                        </p:attrNameLst>
                                      </p:cBhvr>
                                      <p:to>
                                        <p:strVal val="hidden"/>
                                      </p:to>
                                    </p:set>
                                  </p:childTnLst>
                                </p:cTn>
                              </p:par>
                              <p:par>
                                <p:cTn id="43" presetID="1" presetClass="entr" presetSubtype="0" fill="hold" nodeType="withEffect">
                                  <p:stCondLst>
                                    <p:cond delay="0"/>
                                  </p:stCondLst>
                                  <p:childTnLst>
                                    <p:set>
                                      <p:cBhvr>
                                        <p:cTn id="44" dur="1" fill="hold">
                                          <p:stCondLst>
                                            <p:cond delay="0"/>
                                          </p:stCondLst>
                                        </p:cTn>
                                        <p:tgtEl>
                                          <p:spTgt spid="115"/>
                                        </p:tgtEl>
                                        <p:attrNameLst>
                                          <p:attrName>style.visibility</p:attrName>
                                        </p:attrNameLst>
                                      </p:cBhvr>
                                      <p:to>
                                        <p:strVal val="visible"/>
                                      </p:to>
                                    </p:set>
                                  </p:childTnLst>
                                </p:cTn>
                              </p:par>
                            </p:childTnLst>
                          </p:cTn>
                        </p:par>
                        <p:par>
                          <p:cTn id="45" fill="hold" nodeType="afterGroup">
                            <p:stCondLst>
                              <p:cond delay="3240"/>
                            </p:stCondLst>
                            <p:childTnLst>
                              <p:par>
                                <p:cTn id="46" presetID="1" presetClass="exit" presetSubtype="0" fill="hold" nodeType="afterEffect">
                                  <p:stCondLst>
                                    <p:cond delay="80"/>
                                  </p:stCondLst>
                                  <p:childTnLst>
                                    <p:set>
                                      <p:cBhvr>
                                        <p:cTn id="47" dur="1" fill="hold">
                                          <p:stCondLst>
                                            <p:cond delay="0"/>
                                          </p:stCondLst>
                                        </p:cTn>
                                        <p:tgtEl>
                                          <p:spTgt spid="115"/>
                                        </p:tgtEl>
                                        <p:attrNameLst>
                                          <p:attrName>style.visibility</p:attrName>
                                        </p:attrNameLst>
                                      </p:cBhvr>
                                      <p:to>
                                        <p:strVal val="hidden"/>
                                      </p:to>
                                    </p:set>
                                  </p:childTnLst>
                                </p:cTn>
                              </p:par>
                              <p:par>
                                <p:cTn id="48" presetID="1" presetClass="entr" presetSubtype="0" fill="hold" nodeType="withEffect">
                                  <p:stCondLst>
                                    <p:cond delay="0"/>
                                  </p:stCondLst>
                                  <p:childTnLst>
                                    <p:set>
                                      <p:cBhvr>
                                        <p:cTn id="49" dur="1" fill="hold">
                                          <p:stCondLst>
                                            <p:cond delay="0"/>
                                          </p:stCondLst>
                                        </p:cTn>
                                        <p:tgtEl>
                                          <p:spTgt spid="118"/>
                                        </p:tgtEl>
                                        <p:attrNameLst>
                                          <p:attrName>style.visibility</p:attrName>
                                        </p:attrNameLst>
                                      </p:cBhvr>
                                      <p:to>
                                        <p:strVal val="visible"/>
                                      </p:to>
                                    </p:set>
                                  </p:childTnLst>
                                </p:cTn>
                              </p:par>
                            </p:childTnLst>
                          </p:cTn>
                        </p:par>
                        <p:par>
                          <p:cTn id="50" fill="hold" nodeType="afterGroup">
                            <p:stCondLst>
                              <p:cond delay="3320"/>
                            </p:stCondLst>
                            <p:childTnLst>
                              <p:par>
                                <p:cTn id="51" presetID="1" presetClass="exit" presetSubtype="0" fill="hold" nodeType="afterEffect">
                                  <p:stCondLst>
                                    <p:cond delay="80"/>
                                  </p:stCondLst>
                                  <p:childTnLst>
                                    <p:set>
                                      <p:cBhvr>
                                        <p:cTn id="52" dur="1" fill="hold">
                                          <p:stCondLst>
                                            <p:cond delay="0"/>
                                          </p:stCondLst>
                                        </p:cTn>
                                        <p:tgtEl>
                                          <p:spTgt spid="118"/>
                                        </p:tgtEl>
                                        <p:attrNameLst>
                                          <p:attrName>style.visibility</p:attrName>
                                        </p:attrNameLst>
                                      </p:cBhvr>
                                      <p:to>
                                        <p:strVal val="hidden"/>
                                      </p:to>
                                    </p:set>
                                  </p:childTnLst>
                                </p:cTn>
                              </p:par>
                              <p:par>
                                <p:cTn id="53" presetID="1" presetClass="entr" presetSubtype="0" fill="hold" nodeType="withEffect">
                                  <p:stCondLst>
                                    <p:cond delay="0"/>
                                  </p:stCondLst>
                                  <p:childTnLst>
                                    <p:set>
                                      <p:cBhvr>
                                        <p:cTn id="54" dur="1" fill="hold">
                                          <p:stCondLst>
                                            <p:cond delay="0"/>
                                          </p:stCondLst>
                                        </p:cTn>
                                        <p:tgtEl>
                                          <p:spTgt spid="121"/>
                                        </p:tgtEl>
                                        <p:attrNameLst>
                                          <p:attrName>style.visibility</p:attrName>
                                        </p:attrNameLst>
                                      </p:cBhvr>
                                      <p:to>
                                        <p:strVal val="visible"/>
                                      </p:to>
                                    </p:set>
                                  </p:childTnLst>
                                </p:cTn>
                              </p:par>
                            </p:childTnLst>
                          </p:cTn>
                        </p:par>
                        <p:par>
                          <p:cTn id="55" fill="hold" nodeType="afterGroup">
                            <p:stCondLst>
                              <p:cond delay="3400"/>
                            </p:stCondLst>
                            <p:childTnLst>
                              <p:par>
                                <p:cTn id="56" presetID="1" presetClass="exit" presetSubtype="0" fill="hold" nodeType="afterEffect">
                                  <p:stCondLst>
                                    <p:cond delay="80"/>
                                  </p:stCondLst>
                                  <p:childTnLst>
                                    <p:set>
                                      <p:cBhvr>
                                        <p:cTn id="57" dur="1" fill="hold">
                                          <p:stCondLst>
                                            <p:cond delay="0"/>
                                          </p:stCondLst>
                                        </p:cTn>
                                        <p:tgtEl>
                                          <p:spTgt spid="121"/>
                                        </p:tgtEl>
                                        <p:attrNameLst>
                                          <p:attrName>style.visibility</p:attrName>
                                        </p:attrNameLst>
                                      </p:cBhvr>
                                      <p:to>
                                        <p:strVal val="hidden"/>
                                      </p:to>
                                    </p:set>
                                  </p:childTnLst>
                                </p:cTn>
                              </p:par>
                              <p:par>
                                <p:cTn id="58" presetID="1" presetClass="entr" presetSubtype="0" fill="hold" nodeType="withEffect">
                                  <p:stCondLst>
                                    <p:cond delay="0"/>
                                  </p:stCondLst>
                                  <p:childTnLst>
                                    <p:set>
                                      <p:cBhvr>
                                        <p:cTn id="59" dur="1" fill="hold">
                                          <p:stCondLst>
                                            <p:cond delay="0"/>
                                          </p:stCondLst>
                                        </p:cTn>
                                        <p:tgtEl>
                                          <p:spTgt spid="124"/>
                                        </p:tgtEl>
                                        <p:attrNameLst>
                                          <p:attrName>style.visibility</p:attrName>
                                        </p:attrNameLst>
                                      </p:cBhvr>
                                      <p:to>
                                        <p:strVal val="visible"/>
                                      </p:to>
                                    </p:set>
                                  </p:childTnLst>
                                </p:cTn>
                              </p:par>
                            </p:childTnLst>
                          </p:cTn>
                        </p:par>
                        <p:par>
                          <p:cTn id="60" fill="hold" nodeType="afterGroup">
                            <p:stCondLst>
                              <p:cond delay="3480"/>
                            </p:stCondLst>
                            <p:childTnLst>
                              <p:par>
                                <p:cTn id="61" presetID="1" presetClass="exit" presetSubtype="0" fill="hold" nodeType="afterEffect">
                                  <p:stCondLst>
                                    <p:cond delay="80"/>
                                  </p:stCondLst>
                                  <p:childTnLst>
                                    <p:set>
                                      <p:cBhvr>
                                        <p:cTn id="62" dur="1" fill="hold">
                                          <p:stCondLst>
                                            <p:cond delay="0"/>
                                          </p:stCondLst>
                                        </p:cTn>
                                        <p:tgtEl>
                                          <p:spTgt spid="124"/>
                                        </p:tgtEl>
                                        <p:attrNameLst>
                                          <p:attrName>style.visibility</p:attrName>
                                        </p:attrNameLst>
                                      </p:cBhvr>
                                      <p:to>
                                        <p:strVal val="hidden"/>
                                      </p:to>
                                    </p:set>
                                  </p:childTnLst>
                                </p:cTn>
                              </p:par>
                              <p:par>
                                <p:cTn id="63" presetID="1" presetClass="entr" presetSubtype="0" fill="hold" nodeType="withEffect">
                                  <p:stCondLst>
                                    <p:cond delay="0"/>
                                  </p:stCondLst>
                                  <p:childTnLst>
                                    <p:set>
                                      <p:cBhvr>
                                        <p:cTn id="64" dur="1" fill="hold">
                                          <p:stCondLst>
                                            <p:cond delay="0"/>
                                          </p:stCondLst>
                                        </p:cTn>
                                        <p:tgtEl>
                                          <p:spTgt spid="127"/>
                                        </p:tgtEl>
                                        <p:attrNameLst>
                                          <p:attrName>style.visibility</p:attrName>
                                        </p:attrNameLst>
                                      </p:cBhvr>
                                      <p:to>
                                        <p:strVal val="visible"/>
                                      </p:to>
                                    </p:set>
                                  </p:childTnLst>
                                </p:cTn>
                              </p:par>
                            </p:childTnLst>
                          </p:cTn>
                        </p:par>
                        <p:par>
                          <p:cTn id="65" fill="hold" nodeType="afterGroup">
                            <p:stCondLst>
                              <p:cond delay="3560"/>
                            </p:stCondLst>
                            <p:childTnLst>
                              <p:par>
                                <p:cTn id="66" presetID="1" presetClass="exit" presetSubtype="0" fill="hold" nodeType="afterEffect">
                                  <p:stCondLst>
                                    <p:cond delay="80"/>
                                  </p:stCondLst>
                                  <p:childTnLst>
                                    <p:set>
                                      <p:cBhvr>
                                        <p:cTn id="67" dur="1" fill="hold">
                                          <p:stCondLst>
                                            <p:cond delay="0"/>
                                          </p:stCondLst>
                                        </p:cTn>
                                        <p:tgtEl>
                                          <p:spTgt spid="127"/>
                                        </p:tgtEl>
                                        <p:attrNameLst>
                                          <p:attrName>style.visibility</p:attrName>
                                        </p:attrNameLst>
                                      </p:cBhvr>
                                      <p:to>
                                        <p:strVal val="hidden"/>
                                      </p:to>
                                    </p:set>
                                  </p:childTnLst>
                                </p:cTn>
                              </p:par>
                              <p:par>
                                <p:cTn id="68" presetID="1" presetClass="entr" presetSubtype="0" fill="hold" nodeType="withEffect">
                                  <p:stCondLst>
                                    <p:cond delay="0"/>
                                  </p:stCondLst>
                                  <p:childTnLst>
                                    <p:set>
                                      <p:cBhvr>
                                        <p:cTn id="69" dur="1" fill="hold">
                                          <p:stCondLst>
                                            <p:cond delay="0"/>
                                          </p:stCondLst>
                                        </p:cTn>
                                        <p:tgtEl>
                                          <p:spTgt spid="130"/>
                                        </p:tgtEl>
                                        <p:attrNameLst>
                                          <p:attrName>style.visibility</p:attrName>
                                        </p:attrNameLst>
                                      </p:cBhvr>
                                      <p:to>
                                        <p:strVal val="visible"/>
                                      </p:to>
                                    </p:set>
                                  </p:childTnLst>
                                </p:cTn>
                              </p:par>
                            </p:childTnLst>
                          </p:cTn>
                        </p:par>
                        <p:par>
                          <p:cTn id="70" fill="hold" nodeType="afterGroup">
                            <p:stCondLst>
                              <p:cond delay="3640"/>
                            </p:stCondLst>
                            <p:childTnLst>
                              <p:par>
                                <p:cTn id="71" presetID="1" presetClass="exit" presetSubtype="0" fill="hold" nodeType="afterEffect">
                                  <p:stCondLst>
                                    <p:cond delay="80"/>
                                  </p:stCondLst>
                                  <p:childTnLst>
                                    <p:set>
                                      <p:cBhvr>
                                        <p:cTn id="72" dur="1" fill="hold">
                                          <p:stCondLst>
                                            <p:cond delay="0"/>
                                          </p:stCondLst>
                                        </p:cTn>
                                        <p:tgtEl>
                                          <p:spTgt spid="130"/>
                                        </p:tgtEl>
                                        <p:attrNameLst>
                                          <p:attrName>style.visibility</p:attrName>
                                        </p:attrNameLst>
                                      </p:cBhvr>
                                      <p:to>
                                        <p:strVal val="hidden"/>
                                      </p:to>
                                    </p:set>
                                  </p:childTnLst>
                                </p:cTn>
                              </p:par>
                              <p:par>
                                <p:cTn id="73" presetID="1" presetClass="entr" presetSubtype="0" fill="hold" nodeType="withEffect">
                                  <p:stCondLst>
                                    <p:cond delay="0"/>
                                  </p:stCondLst>
                                  <p:childTnLst>
                                    <p:set>
                                      <p:cBhvr>
                                        <p:cTn id="74" dur="1" fill="hold">
                                          <p:stCondLst>
                                            <p:cond delay="0"/>
                                          </p:stCondLst>
                                        </p:cTn>
                                        <p:tgtEl>
                                          <p:spTgt spid="133"/>
                                        </p:tgtEl>
                                        <p:attrNameLst>
                                          <p:attrName>style.visibility</p:attrName>
                                        </p:attrNameLst>
                                      </p:cBhvr>
                                      <p:to>
                                        <p:strVal val="visible"/>
                                      </p:to>
                                    </p:set>
                                  </p:childTnLst>
                                </p:cTn>
                              </p:par>
                            </p:childTnLst>
                          </p:cTn>
                        </p:par>
                        <p:par>
                          <p:cTn id="75" fill="hold" nodeType="afterGroup">
                            <p:stCondLst>
                              <p:cond delay="3720"/>
                            </p:stCondLst>
                            <p:childTnLst>
                              <p:par>
                                <p:cTn id="76" presetID="1" presetClass="exit" presetSubtype="0" fill="hold" nodeType="afterEffect">
                                  <p:stCondLst>
                                    <p:cond delay="80"/>
                                  </p:stCondLst>
                                  <p:childTnLst>
                                    <p:set>
                                      <p:cBhvr>
                                        <p:cTn id="77" dur="1" fill="hold">
                                          <p:stCondLst>
                                            <p:cond delay="0"/>
                                          </p:stCondLst>
                                        </p:cTn>
                                        <p:tgtEl>
                                          <p:spTgt spid="133"/>
                                        </p:tgtEl>
                                        <p:attrNameLst>
                                          <p:attrName>style.visibility</p:attrName>
                                        </p:attrNameLst>
                                      </p:cBhvr>
                                      <p:to>
                                        <p:strVal val="hidden"/>
                                      </p:to>
                                    </p:set>
                                  </p:childTnLst>
                                </p:cTn>
                              </p:par>
                              <p:par>
                                <p:cTn id="78" presetID="1" presetClass="entr" presetSubtype="0" fill="hold" nodeType="withEffect">
                                  <p:stCondLst>
                                    <p:cond delay="0"/>
                                  </p:stCondLst>
                                  <p:childTnLst>
                                    <p:set>
                                      <p:cBhvr>
                                        <p:cTn id="79" dur="1" fill="hold">
                                          <p:stCondLst>
                                            <p:cond delay="0"/>
                                          </p:stCondLst>
                                        </p:cTn>
                                        <p:tgtEl>
                                          <p:spTgt spid="136"/>
                                        </p:tgtEl>
                                        <p:attrNameLst>
                                          <p:attrName>style.visibility</p:attrName>
                                        </p:attrNameLst>
                                      </p:cBhvr>
                                      <p:to>
                                        <p:strVal val="visible"/>
                                      </p:to>
                                    </p:set>
                                  </p:childTnLst>
                                </p:cTn>
                              </p:par>
                            </p:childTnLst>
                          </p:cTn>
                        </p:par>
                        <p:par>
                          <p:cTn id="80" fill="hold" nodeType="afterGroup">
                            <p:stCondLst>
                              <p:cond delay="3800"/>
                            </p:stCondLst>
                            <p:childTnLst>
                              <p:par>
                                <p:cTn id="81" presetID="1" presetClass="exit" presetSubtype="0" fill="hold" nodeType="afterEffect">
                                  <p:stCondLst>
                                    <p:cond delay="80"/>
                                  </p:stCondLst>
                                  <p:childTnLst>
                                    <p:set>
                                      <p:cBhvr>
                                        <p:cTn id="82" dur="1" fill="hold">
                                          <p:stCondLst>
                                            <p:cond delay="0"/>
                                          </p:stCondLst>
                                        </p:cTn>
                                        <p:tgtEl>
                                          <p:spTgt spid="136"/>
                                        </p:tgtEl>
                                        <p:attrNameLst>
                                          <p:attrName>style.visibility</p:attrName>
                                        </p:attrNameLst>
                                      </p:cBhvr>
                                      <p:to>
                                        <p:strVal val="hidden"/>
                                      </p:to>
                                    </p:set>
                                  </p:childTnLst>
                                </p:cTn>
                              </p:par>
                              <p:par>
                                <p:cTn id="83" presetID="1" presetClass="entr" presetSubtype="0" fill="hold" nodeType="withEffect">
                                  <p:stCondLst>
                                    <p:cond delay="0"/>
                                  </p:stCondLst>
                                  <p:childTnLst>
                                    <p:set>
                                      <p:cBhvr>
                                        <p:cTn id="84" dur="1" fill="hold">
                                          <p:stCondLst>
                                            <p:cond delay="0"/>
                                          </p:stCondLst>
                                        </p:cTn>
                                        <p:tgtEl>
                                          <p:spTgt spid="139"/>
                                        </p:tgtEl>
                                        <p:attrNameLst>
                                          <p:attrName>style.visibility</p:attrName>
                                        </p:attrNameLst>
                                      </p:cBhvr>
                                      <p:to>
                                        <p:strVal val="visible"/>
                                      </p:to>
                                    </p:set>
                                  </p:childTnLst>
                                </p:cTn>
                              </p:par>
                            </p:childTnLst>
                          </p:cTn>
                        </p:par>
                        <p:par>
                          <p:cTn id="85" fill="hold" nodeType="afterGroup">
                            <p:stCondLst>
                              <p:cond delay="3880"/>
                            </p:stCondLst>
                            <p:childTnLst>
                              <p:par>
                                <p:cTn id="86" presetID="1" presetClass="exit" presetSubtype="0" fill="hold" nodeType="afterEffect">
                                  <p:stCondLst>
                                    <p:cond delay="80"/>
                                  </p:stCondLst>
                                  <p:childTnLst>
                                    <p:set>
                                      <p:cBhvr>
                                        <p:cTn id="87" dur="1" fill="hold">
                                          <p:stCondLst>
                                            <p:cond delay="0"/>
                                          </p:stCondLst>
                                        </p:cTn>
                                        <p:tgtEl>
                                          <p:spTgt spid="139"/>
                                        </p:tgtEl>
                                        <p:attrNameLst>
                                          <p:attrName>style.visibility</p:attrName>
                                        </p:attrNameLst>
                                      </p:cBhvr>
                                      <p:to>
                                        <p:strVal val="hidden"/>
                                      </p:to>
                                    </p:set>
                                  </p:childTnLst>
                                </p:cTn>
                              </p:par>
                              <p:par>
                                <p:cTn id="88" presetID="1" presetClass="entr" presetSubtype="0" fill="hold" nodeType="withEffect">
                                  <p:stCondLst>
                                    <p:cond delay="0"/>
                                  </p:stCondLst>
                                  <p:childTnLst>
                                    <p:set>
                                      <p:cBhvr>
                                        <p:cTn id="89" dur="1" fill="hold">
                                          <p:stCondLst>
                                            <p:cond delay="0"/>
                                          </p:stCondLst>
                                        </p:cTn>
                                        <p:tgtEl>
                                          <p:spTgt spid="142"/>
                                        </p:tgtEl>
                                        <p:attrNameLst>
                                          <p:attrName>style.visibility</p:attrName>
                                        </p:attrNameLst>
                                      </p:cBhvr>
                                      <p:to>
                                        <p:strVal val="visible"/>
                                      </p:to>
                                    </p:set>
                                  </p:childTnLst>
                                </p:cTn>
                              </p:par>
                            </p:childTnLst>
                          </p:cTn>
                        </p:par>
                        <p:par>
                          <p:cTn id="90" fill="hold" nodeType="afterGroup">
                            <p:stCondLst>
                              <p:cond delay="3960"/>
                            </p:stCondLst>
                            <p:childTnLst>
                              <p:par>
                                <p:cTn id="91" presetID="1" presetClass="exit" presetSubtype="0" fill="hold" nodeType="afterEffect">
                                  <p:stCondLst>
                                    <p:cond delay="80"/>
                                  </p:stCondLst>
                                  <p:childTnLst>
                                    <p:set>
                                      <p:cBhvr>
                                        <p:cTn id="92" dur="1" fill="hold">
                                          <p:stCondLst>
                                            <p:cond delay="0"/>
                                          </p:stCondLst>
                                        </p:cTn>
                                        <p:tgtEl>
                                          <p:spTgt spid="142"/>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145"/>
                                        </p:tgtEl>
                                        <p:attrNameLst>
                                          <p:attrName>style.visibility</p:attrName>
                                        </p:attrNameLst>
                                      </p:cBhvr>
                                      <p:to>
                                        <p:strVal val="visible"/>
                                      </p:to>
                                    </p:set>
                                  </p:childTnLst>
                                </p:cTn>
                              </p:par>
                            </p:childTnLst>
                          </p:cTn>
                        </p:par>
                        <p:par>
                          <p:cTn id="95" fill="hold" nodeType="afterGroup">
                            <p:stCondLst>
                              <p:cond delay="4040"/>
                            </p:stCondLst>
                            <p:childTnLst>
                              <p:par>
                                <p:cTn id="96" presetID="1" presetClass="exit" presetSubtype="0" fill="hold" nodeType="afterEffect">
                                  <p:stCondLst>
                                    <p:cond delay="80"/>
                                  </p:stCondLst>
                                  <p:childTnLst>
                                    <p:set>
                                      <p:cBhvr>
                                        <p:cTn id="97" dur="1" fill="hold">
                                          <p:stCondLst>
                                            <p:cond delay="0"/>
                                          </p:stCondLst>
                                        </p:cTn>
                                        <p:tgtEl>
                                          <p:spTgt spid="145"/>
                                        </p:tgtEl>
                                        <p:attrNameLst>
                                          <p:attrName>style.visibility</p:attrName>
                                        </p:attrNameLst>
                                      </p:cBhvr>
                                      <p:to>
                                        <p:strVal val="hidden"/>
                                      </p:to>
                                    </p:set>
                                  </p:childTnLst>
                                </p:cTn>
                              </p:par>
                              <p:par>
                                <p:cTn id="98" presetID="1" presetClass="entr" presetSubtype="0" fill="hold" nodeType="withEffect">
                                  <p:stCondLst>
                                    <p:cond delay="0"/>
                                  </p:stCondLst>
                                  <p:childTnLst>
                                    <p:set>
                                      <p:cBhvr>
                                        <p:cTn id="99" dur="1" fill="hold">
                                          <p:stCondLst>
                                            <p:cond delay="0"/>
                                          </p:stCondLst>
                                        </p:cTn>
                                        <p:tgtEl>
                                          <p:spTgt spid="148"/>
                                        </p:tgtEl>
                                        <p:attrNameLst>
                                          <p:attrName>style.visibility</p:attrName>
                                        </p:attrNameLst>
                                      </p:cBhvr>
                                      <p:to>
                                        <p:strVal val="visible"/>
                                      </p:to>
                                    </p:set>
                                  </p:childTnLst>
                                </p:cTn>
                              </p:par>
                            </p:childTnLst>
                          </p:cTn>
                        </p:par>
                        <p:par>
                          <p:cTn id="100" fill="hold" nodeType="afterGroup">
                            <p:stCondLst>
                              <p:cond delay="4120"/>
                            </p:stCondLst>
                            <p:childTnLst>
                              <p:par>
                                <p:cTn id="101" presetID="1" presetClass="exit" presetSubtype="0" fill="hold" nodeType="afterEffect">
                                  <p:stCondLst>
                                    <p:cond delay="80"/>
                                  </p:stCondLst>
                                  <p:childTnLst>
                                    <p:set>
                                      <p:cBhvr>
                                        <p:cTn id="102" dur="1" fill="hold">
                                          <p:stCondLst>
                                            <p:cond delay="0"/>
                                          </p:stCondLst>
                                        </p:cTn>
                                        <p:tgtEl>
                                          <p:spTgt spid="148"/>
                                        </p:tgtEl>
                                        <p:attrNameLst>
                                          <p:attrName>style.visibility</p:attrName>
                                        </p:attrNameLst>
                                      </p:cBhvr>
                                      <p:to>
                                        <p:strVal val="hidden"/>
                                      </p:to>
                                    </p:set>
                                  </p:childTnLst>
                                </p:cTn>
                              </p:par>
                              <p:par>
                                <p:cTn id="103" presetID="1" presetClass="entr" presetSubtype="0" fill="hold" nodeType="withEffect">
                                  <p:stCondLst>
                                    <p:cond delay="0"/>
                                  </p:stCondLst>
                                  <p:childTnLst>
                                    <p:set>
                                      <p:cBhvr>
                                        <p:cTn id="104" dur="1" fill="hold">
                                          <p:stCondLst>
                                            <p:cond delay="0"/>
                                          </p:stCondLst>
                                        </p:cTn>
                                        <p:tgtEl>
                                          <p:spTgt spid="151"/>
                                        </p:tgtEl>
                                        <p:attrNameLst>
                                          <p:attrName>style.visibility</p:attrName>
                                        </p:attrNameLst>
                                      </p:cBhvr>
                                      <p:to>
                                        <p:strVal val="visible"/>
                                      </p:to>
                                    </p:set>
                                  </p:childTnLst>
                                </p:cTn>
                              </p:par>
                            </p:childTnLst>
                          </p:cTn>
                        </p:par>
                        <p:par>
                          <p:cTn id="105" fill="hold" nodeType="afterGroup">
                            <p:stCondLst>
                              <p:cond delay="4200"/>
                            </p:stCondLst>
                            <p:childTnLst>
                              <p:par>
                                <p:cTn id="106" presetID="1" presetClass="exit" presetSubtype="0" fill="hold" nodeType="afterEffect">
                                  <p:stCondLst>
                                    <p:cond delay="80"/>
                                  </p:stCondLst>
                                  <p:childTnLst>
                                    <p:set>
                                      <p:cBhvr>
                                        <p:cTn id="107" dur="1" fill="hold">
                                          <p:stCondLst>
                                            <p:cond delay="0"/>
                                          </p:stCondLst>
                                        </p:cTn>
                                        <p:tgtEl>
                                          <p:spTgt spid="151"/>
                                        </p:tgtEl>
                                        <p:attrNameLst>
                                          <p:attrName>style.visibility</p:attrName>
                                        </p:attrNameLst>
                                      </p:cBhvr>
                                      <p:to>
                                        <p:strVal val="hidden"/>
                                      </p:to>
                                    </p:set>
                                  </p:childTnLst>
                                </p:cTn>
                              </p:par>
                              <p:par>
                                <p:cTn id="108" presetID="1" presetClass="entr" presetSubtype="0" fill="hold" nodeType="withEffect">
                                  <p:stCondLst>
                                    <p:cond delay="0"/>
                                  </p:stCondLst>
                                  <p:childTnLst>
                                    <p:set>
                                      <p:cBhvr>
                                        <p:cTn id="109" dur="1" fill="hold">
                                          <p:stCondLst>
                                            <p:cond delay="0"/>
                                          </p:stCondLst>
                                        </p:cTn>
                                        <p:tgtEl>
                                          <p:spTgt spid="154"/>
                                        </p:tgtEl>
                                        <p:attrNameLst>
                                          <p:attrName>style.visibility</p:attrName>
                                        </p:attrNameLst>
                                      </p:cBhvr>
                                      <p:to>
                                        <p:strVal val="visible"/>
                                      </p:to>
                                    </p:se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 presetClass="exit" presetSubtype="0" fill="hold" nodeType="clickEffect">
                                  <p:stCondLst>
                                    <p:cond delay="0"/>
                                  </p:stCondLst>
                                  <p:childTnLst>
                                    <p:set>
                                      <p:cBhvr>
                                        <p:cTn id="113" dur="1" fill="hold">
                                          <p:stCondLst>
                                            <p:cond delay="0"/>
                                          </p:stCondLst>
                                        </p:cTn>
                                        <p:tgtEl>
                                          <p:spTgt spid="154"/>
                                        </p:tgtEl>
                                        <p:attrNameLst>
                                          <p:attrName>style.visibility</p:attrName>
                                        </p:attrNameLst>
                                      </p:cBhvr>
                                      <p:to>
                                        <p:strVal val="hidden"/>
                                      </p:to>
                                    </p:set>
                                  </p:childTnLst>
                                </p:cTn>
                              </p:par>
                              <p:par>
                                <p:cTn id="114" presetID="1" presetClass="exit" presetSubtype="0" fill="hold" nodeType="withEffect">
                                  <p:stCondLst>
                                    <p:cond delay="0"/>
                                  </p:stCondLst>
                                  <p:childTnLst>
                                    <p:set>
                                      <p:cBhvr>
                                        <p:cTn id="115" dur="1" fill="hold">
                                          <p:stCondLst>
                                            <p:cond delay="0"/>
                                          </p:stCondLst>
                                        </p:cTn>
                                        <p:tgtEl>
                                          <p:spTgt spid="5"/>
                                        </p:tgtEl>
                                        <p:attrNameLst>
                                          <p:attrName>style.visibility</p:attrName>
                                        </p:attrNameLst>
                                      </p:cBhvr>
                                      <p:to>
                                        <p:strVal val="hidden"/>
                                      </p:to>
                                    </p:se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22" presetClass="entr" presetSubtype="8" fill="hold" nodeType="clickEffect">
                                  <p:stCondLst>
                                    <p:cond delay="0"/>
                                  </p:stCondLst>
                                  <p:childTnLst>
                                    <p:set>
                                      <p:cBhvr>
                                        <p:cTn id="119" dur="1" fill="hold">
                                          <p:stCondLst>
                                            <p:cond delay="0"/>
                                          </p:stCondLst>
                                        </p:cTn>
                                        <p:tgtEl>
                                          <p:spTgt spid="3"/>
                                        </p:tgtEl>
                                        <p:attrNameLst>
                                          <p:attrName>style.visibility</p:attrName>
                                        </p:attrNameLst>
                                      </p:cBhvr>
                                      <p:to>
                                        <p:strVal val="visible"/>
                                      </p:to>
                                    </p:set>
                                    <p:animEffect transition="in" filter="wipe(left)">
                                      <p:cBhvr>
                                        <p:cTn id="120" dur="500"/>
                                        <p:tgtEl>
                                          <p:spTgt spid="3"/>
                                        </p:tgtEl>
                                      </p:cBhvr>
                                    </p:animEffect>
                                  </p:childTnLst>
                                </p:cTn>
                              </p:par>
                            </p:childTnLst>
                          </p:cTn>
                        </p:par>
                        <p:par>
                          <p:cTn id="121" fill="hold" nodeType="afterGroup">
                            <p:stCondLst>
                              <p:cond delay="500"/>
                            </p:stCondLst>
                            <p:childTnLst>
                              <p:par>
                                <p:cTn id="122" presetID="10" presetClass="entr" presetSubtype="0" fill="hold" nodeType="afterEffect">
                                  <p:stCondLst>
                                    <p:cond delay="0"/>
                                  </p:stCondLst>
                                  <p:childTnLst>
                                    <p:set>
                                      <p:cBhvr>
                                        <p:cTn id="123" dur="1" fill="hold">
                                          <p:stCondLst>
                                            <p:cond delay="0"/>
                                          </p:stCondLst>
                                        </p:cTn>
                                        <p:tgtEl>
                                          <p:spTgt spid="214"/>
                                        </p:tgtEl>
                                        <p:attrNameLst>
                                          <p:attrName>style.visibility</p:attrName>
                                        </p:attrNameLst>
                                      </p:cBhvr>
                                      <p:to>
                                        <p:strVal val="visible"/>
                                      </p:to>
                                    </p:set>
                                    <p:animEffect transition="in" filter="fade">
                                      <p:cBhvr>
                                        <p:cTn id="124" dur="500"/>
                                        <p:tgtEl>
                                          <p:spTgt spid="214"/>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35" presetClass="path" presetSubtype="0" accel="50000" decel="50000" fill="hold" nodeType="clickEffect">
                                  <p:stCondLst>
                                    <p:cond delay="0"/>
                                  </p:stCondLst>
                                  <p:childTnLst>
                                    <p:animMotion origin="layout" path="M -3.88889E-6 -3.7037E-6 L -0.18576 -3.7037E-6 " pathEditMode="relative" rAng="0" ptsTypes="AA">
                                      <p:cBhvr>
                                        <p:cTn id="128" dur="2000" fill="hold"/>
                                        <p:tgtEl>
                                          <p:spTgt spid="268"/>
                                        </p:tgtEl>
                                        <p:attrNameLst>
                                          <p:attrName>ppt_x</p:attrName>
                                          <p:attrName>ppt_y</p:attrName>
                                        </p:attrNameLst>
                                      </p:cBhvr>
                                      <p:rCtr x="-9288" y="0"/>
                                    </p:animMotion>
                                  </p:childTnLst>
                                </p:cTn>
                              </p:par>
                              <p:par>
                                <p:cTn id="129" presetID="6" presetClass="emph" presetSubtype="0" fill="hold" nodeType="withEffect">
                                  <p:stCondLst>
                                    <p:cond delay="500"/>
                                  </p:stCondLst>
                                  <p:childTnLst>
                                    <p:animScale>
                                      <p:cBhvr>
                                        <p:cTn id="130" dur="2000" fill="hold"/>
                                        <p:tgtEl>
                                          <p:spTgt spid="268"/>
                                        </p:tgtEl>
                                      </p:cBhvr>
                                      <p:by x="25000" y="25000"/>
                                    </p:animScale>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 presetClass="exit" presetSubtype="0" fill="hold" nodeType="clickEffect">
                                  <p:stCondLst>
                                    <p:cond delay="0"/>
                                  </p:stCondLst>
                                  <p:childTnLst>
                                    <p:set>
                                      <p:cBhvr>
                                        <p:cTn id="134" dur="1" fill="hold">
                                          <p:stCondLst>
                                            <p:cond delay="0"/>
                                          </p:stCondLst>
                                        </p:cTn>
                                        <p:tgtEl>
                                          <p:spTgt spid="268"/>
                                        </p:tgtEl>
                                        <p:attrNameLst>
                                          <p:attrName>style.visibility</p:attrName>
                                        </p:attrNameLst>
                                      </p:cBhvr>
                                      <p:to>
                                        <p:strVal val="hidden"/>
                                      </p:to>
                                    </p:set>
                                  </p:childTnLst>
                                </p:cTn>
                              </p:par>
                            </p:childTnLst>
                          </p:cTn>
                        </p:par>
                        <p:par>
                          <p:cTn id="135" fill="hold" nodeType="afterGroup">
                            <p:stCondLst>
                              <p:cond delay="0"/>
                            </p:stCondLst>
                            <p:childTnLst>
                              <p:par>
                                <p:cTn id="136" presetID="1" presetClass="exit" presetSubtype="0" fill="hold" nodeType="afterEffect">
                                  <p:stCondLst>
                                    <p:cond delay="0"/>
                                  </p:stCondLst>
                                  <p:childTnLst>
                                    <p:set>
                                      <p:cBhvr>
                                        <p:cTn id="137" dur="1" fill="hold">
                                          <p:stCondLst>
                                            <p:cond delay="0"/>
                                          </p:stCondLst>
                                        </p:cTn>
                                        <p:tgtEl>
                                          <p:spTgt spid="214"/>
                                        </p:tgtEl>
                                        <p:attrNameLst>
                                          <p:attrName>style.visibility</p:attrName>
                                        </p:attrNameLst>
                                      </p:cBhvr>
                                      <p:to>
                                        <p:strVal val="hidden"/>
                                      </p:to>
                                    </p:se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2" presetClass="entr" presetSubtype="8" fill="hold" nodeType="clickEffect">
                                  <p:stCondLst>
                                    <p:cond delay="0"/>
                                  </p:stCondLst>
                                  <p:childTnLst>
                                    <p:set>
                                      <p:cBhvr>
                                        <p:cTn id="141" dur="1" fill="hold">
                                          <p:stCondLst>
                                            <p:cond delay="0"/>
                                          </p:stCondLst>
                                        </p:cTn>
                                        <p:tgtEl>
                                          <p:spTgt spid="4"/>
                                        </p:tgtEl>
                                        <p:attrNameLst>
                                          <p:attrName>style.visibility</p:attrName>
                                        </p:attrNameLst>
                                      </p:cBhvr>
                                      <p:to>
                                        <p:strVal val="visible"/>
                                      </p:to>
                                    </p:set>
                                    <p:animEffect transition="in" filter="wipe(left)">
                                      <p:cBhvr>
                                        <p:cTn id="142" dur="500"/>
                                        <p:tgtEl>
                                          <p:spTgt spid="4"/>
                                        </p:tgtEl>
                                      </p:cBhvr>
                                    </p:animEffect>
                                  </p:childTnLst>
                                </p:cTn>
                              </p:par>
                            </p:childTnLst>
                          </p:cTn>
                        </p:par>
                        <p:par>
                          <p:cTn id="143" fill="hold" nodeType="afterGroup">
                            <p:stCondLst>
                              <p:cond delay="500"/>
                            </p:stCondLst>
                            <p:childTnLst>
                              <p:par>
                                <p:cTn id="144" presetID="10" presetClass="entr" presetSubtype="0" fill="hold" nodeType="afterEffect">
                                  <p:stCondLst>
                                    <p:cond delay="0"/>
                                  </p:stCondLst>
                                  <p:childTnLst>
                                    <p:set>
                                      <p:cBhvr>
                                        <p:cTn id="145" dur="1" fill="hold">
                                          <p:stCondLst>
                                            <p:cond delay="0"/>
                                          </p:stCondLst>
                                        </p:cTn>
                                        <p:tgtEl>
                                          <p:spTgt spid="326"/>
                                        </p:tgtEl>
                                        <p:attrNameLst>
                                          <p:attrName>style.visibility</p:attrName>
                                        </p:attrNameLst>
                                      </p:cBhvr>
                                      <p:to>
                                        <p:strVal val="visible"/>
                                      </p:to>
                                    </p:set>
                                    <p:animEffect transition="in" filter="fade">
                                      <p:cBhvr>
                                        <p:cTn id="146" dur="500"/>
                                        <p:tgtEl>
                                          <p:spTgt spid="326"/>
                                        </p:tgtEl>
                                      </p:cBhvr>
                                    </p:animEffect>
                                  </p:childTnLst>
                                </p:cTn>
                              </p:par>
                            </p:childTnLst>
                          </p:cTn>
                        </p:par>
                        <p:par>
                          <p:cTn id="147" fill="hold" nodeType="afterGroup">
                            <p:stCondLst>
                              <p:cond delay="1000"/>
                            </p:stCondLst>
                            <p:childTnLst>
                              <p:par>
                                <p:cTn id="148" presetID="1" presetClass="entr" presetSubtype="0" fill="hold" nodeType="afterEffect">
                                  <p:stCondLst>
                                    <p:cond delay="0"/>
                                  </p:stCondLst>
                                  <p:childTnLst>
                                    <p:set>
                                      <p:cBhvr>
                                        <p:cTn id="149" dur="1" fill="hold">
                                          <p:stCondLst>
                                            <p:cond delay="0"/>
                                          </p:stCondLst>
                                        </p:cTn>
                                        <p:tgtEl>
                                          <p:spTgt spid="325"/>
                                        </p:tgtEl>
                                        <p:attrNameLst>
                                          <p:attrName>style.visibility</p:attrName>
                                        </p:attrNameLst>
                                      </p:cBhvr>
                                      <p:to>
                                        <p:strVal val="visible"/>
                                      </p:to>
                                    </p:set>
                                  </p:childTnLst>
                                </p:cTn>
                              </p:par>
                            </p:childTnLst>
                          </p:cTn>
                        </p:par>
                      </p:childTnLst>
                    </p:cTn>
                  </p:par>
                  <p:par>
                    <p:cTn id="150" fill="hold" nodeType="clickPar">
                      <p:stCondLst>
                        <p:cond delay="indefinite"/>
                      </p:stCondLst>
                      <p:childTnLst>
                        <p:par>
                          <p:cTn id="151" fill="hold" nodeType="withGroup">
                            <p:stCondLst>
                              <p:cond delay="0"/>
                            </p:stCondLst>
                            <p:childTnLst>
                              <p:par>
                                <p:cTn id="152" presetID="35" presetClass="path" presetSubtype="0" accel="50000" decel="50000" fill="hold" nodeType="clickEffect">
                                  <p:stCondLst>
                                    <p:cond delay="0"/>
                                  </p:stCondLst>
                                  <p:childTnLst>
                                    <p:animMotion origin="layout" path="M -3.88889E-6 -3.7037E-6 L -0.18576 -3.7037E-6 " pathEditMode="relative" rAng="0" ptsTypes="AA">
                                      <p:cBhvr>
                                        <p:cTn id="153" dur="2000" fill="hold"/>
                                        <p:tgtEl>
                                          <p:spTgt spid="380"/>
                                        </p:tgtEl>
                                        <p:attrNameLst>
                                          <p:attrName>ppt_x</p:attrName>
                                          <p:attrName>ppt_y</p:attrName>
                                        </p:attrNameLst>
                                      </p:cBhvr>
                                      <p:rCtr x="-9288" y="0"/>
                                    </p:animMotion>
                                  </p:childTnLst>
                                </p:cTn>
                              </p:par>
                              <p:par>
                                <p:cTn id="154" presetID="6" presetClass="emph" presetSubtype="0" fill="hold" nodeType="withEffect">
                                  <p:stCondLst>
                                    <p:cond delay="500"/>
                                  </p:stCondLst>
                                  <p:childTnLst>
                                    <p:animScale>
                                      <p:cBhvr>
                                        <p:cTn id="155" dur="2000" fill="hold"/>
                                        <p:tgtEl>
                                          <p:spTgt spid="380"/>
                                        </p:tgtEl>
                                      </p:cBhvr>
                                      <p:by x="25000" y="25000"/>
                                    </p:animScale>
                                  </p:childTnLst>
                                </p:cTn>
                              </p:par>
                            </p:childTnLst>
                          </p:cTn>
                        </p:par>
                        <p:par>
                          <p:cTn id="156" fill="hold" nodeType="afterGroup">
                            <p:stCondLst>
                              <p:cond delay="2500"/>
                            </p:stCondLst>
                            <p:childTnLst>
                              <p:par>
                                <p:cTn id="157" presetID="32" presetClass="emph" presetSubtype="0" fill="hold" nodeType="afterEffect">
                                  <p:stCondLst>
                                    <p:cond delay="0"/>
                                  </p:stCondLst>
                                  <p:childTnLst>
                                    <p:animRot by="120000">
                                      <p:cBhvr>
                                        <p:cTn id="158" dur="100" fill="hold">
                                          <p:stCondLst>
                                            <p:cond delay="0"/>
                                          </p:stCondLst>
                                        </p:cTn>
                                        <p:tgtEl>
                                          <p:spTgt spid="380"/>
                                        </p:tgtEl>
                                        <p:attrNameLst>
                                          <p:attrName>r</p:attrName>
                                        </p:attrNameLst>
                                      </p:cBhvr>
                                    </p:animRot>
                                    <p:animRot by="-240000">
                                      <p:cBhvr>
                                        <p:cTn id="159" dur="200" fill="hold">
                                          <p:stCondLst>
                                            <p:cond delay="200"/>
                                          </p:stCondLst>
                                        </p:cTn>
                                        <p:tgtEl>
                                          <p:spTgt spid="380"/>
                                        </p:tgtEl>
                                        <p:attrNameLst>
                                          <p:attrName>r</p:attrName>
                                        </p:attrNameLst>
                                      </p:cBhvr>
                                    </p:animRot>
                                    <p:animRot by="240000">
                                      <p:cBhvr>
                                        <p:cTn id="160" dur="200" fill="hold">
                                          <p:stCondLst>
                                            <p:cond delay="400"/>
                                          </p:stCondLst>
                                        </p:cTn>
                                        <p:tgtEl>
                                          <p:spTgt spid="380"/>
                                        </p:tgtEl>
                                        <p:attrNameLst>
                                          <p:attrName>r</p:attrName>
                                        </p:attrNameLst>
                                      </p:cBhvr>
                                    </p:animRot>
                                    <p:animRot by="-240000">
                                      <p:cBhvr>
                                        <p:cTn id="161" dur="200" fill="hold">
                                          <p:stCondLst>
                                            <p:cond delay="600"/>
                                          </p:stCondLst>
                                        </p:cTn>
                                        <p:tgtEl>
                                          <p:spTgt spid="380"/>
                                        </p:tgtEl>
                                        <p:attrNameLst>
                                          <p:attrName>r</p:attrName>
                                        </p:attrNameLst>
                                      </p:cBhvr>
                                    </p:animRot>
                                    <p:animRot by="120000">
                                      <p:cBhvr>
                                        <p:cTn id="162" dur="200" fill="hold">
                                          <p:stCondLst>
                                            <p:cond delay="800"/>
                                          </p:stCondLst>
                                        </p:cTn>
                                        <p:tgtEl>
                                          <p:spTgt spid="380"/>
                                        </p:tgtEl>
                                        <p:attrNameLst>
                                          <p:attrName>r</p:attrName>
                                        </p:attrNameLst>
                                      </p:cBhvr>
                                    </p:animRot>
                                  </p:childTnLst>
                                </p:cTn>
                              </p:par>
                            </p:childTnLst>
                          </p:cTn>
                        </p:par>
                        <p:par>
                          <p:cTn id="163" fill="hold" nodeType="afterGroup">
                            <p:stCondLst>
                              <p:cond delay="3500"/>
                            </p:stCondLst>
                            <p:childTnLst>
                              <p:par>
                                <p:cTn id="164" presetID="10" presetClass="exit" presetSubtype="0" fill="hold" nodeType="afterEffect">
                                  <p:stCondLst>
                                    <p:cond delay="0"/>
                                  </p:stCondLst>
                                  <p:childTnLst>
                                    <p:animEffect transition="out" filter="fade">
                                      <p:cBhvr>
                                        <p:cTn id="165" dur="500"/>
                                        <p:tgtEl>
                                          <p:spTgt spid="380"/>
                                        </p:tgtEl>
                                      </p:cBhvr>
                                    </p:animEffect>
                                    <p:set>
                                      <p:cBhvr>
                                        <p:cTn id="166" dur="1" fill="hold">
                                          <p:stCondLst>
                                            <p:cond delay="499"/>
                                          </p:stCondLst>
                                        </p:cTn>
                                        <p:tgtEl>
                                          <p:spTgt spid="380"/>
                                        </p:tgtEl>
                                        <p:attrNameLst>
                                          <p:attrName>style.visibility</p:attrName>
                                        </p:attrNameLst>
                                      </p:cBhvr>
                                      <p:to>
                                        <p:strVal val="hidden"/>
                                      </p:to>
                                    </p:set>
                                  </p:childTnLst>
                                </p:cTn>
                              </p:par>
                            </p:childTnLst>
                          </p:cTn>
                        </p:par>
                        <p:par>
                          <p:cTn id="167" fill="hold" nodeType="afterGroup">
                            <p:stCondLst>
                              <p:cond delay="4000"/>
                            </p:stCondLst>
                            <p:childTnLst>
                              <p:par>
                                <p:cTn id="168" presetID="1" presetClass="exit" presetSubtype="0" fill="hold" nodeType="afterEffect">
                                  <p:stCondLst>
                                    <p:cond delay="0"/>
                                  </p:stCondLst>
                                  <p:childTnLst>
                                    <p:set>
                                      <p:cBhvr>
                                        <p:cTn id="169" dur="1" fill="hold">
                                          <p:stCondLst>
                                            <p:cond delay="0"/>
                                          </p:stCondLst>
                                        </p:cTn>
                                        <p:tgtEl>
                                          <p:spTgt spid="326"/>
                                        </p:tgtEl>
                                        <p:attrNameLst>
                                          <p:attrName>style.visibility</p:attrName>
                                        </p:attrNameLst>
                                      </p:cBhvr>
                                      <p:to>
                                        <p:strVal val="hidden"/>
                                      </p:to>
                                    </p:set>
                                  </p:childTnLst>
                                </p:cTn>
                              </p:par>
                              <p:par>
                                <p:cTn id="170" presetID="1" presetClass="entr" presetSubtype="0" fill="hold" nodeType="withEffect">
                                  <p:stCondLst>
                                    <p:cond delay="0"/>
                                  </p:stCondLst>
                                  <p:childTnLst>
                                    <p:set>
                                      <p:cBhvr>
                                        <p:cTn id="171" dur="1" fill="hold">
                                          <p:stCondLst>
                                            <p:cond delay="0"/>
                                          </p:stCondLst>
                                        </p:cTn>
                                        <p:tgtEl>
                                          <p:spTgt spid="329"/>
                                        </p:tgtEl>
                                        <p:attrNameLst>
                                          <p:attrName>style.visibility</p:attrName>
                                        </p:attrNameLst>
                                      </p:cBhvr>
                                      <p:to>
                                        <p:strVal val="visible"/>
                                      </p:to>
                                    </p:set>
                                  </p:childTnLst>
                                </p:cTn>
                              </p:par>
                            </p:childTnLst>
                          </p:cTn>
                        </p:par>
                        <p:par>
                          <p:cTn id="172" fill="hold" nodeType="afterGroup">
                            <p:stCondLst>
                              <p:cond delay="4000"/>
                            </p:stCondLst>
                            <p:childTnLst>
                              <p:par>
                                <p:cTn id="173" presetID="1" presetClass="exit" presetSubtype="0" fill="hold" nodeType="afterEffect">
                                  <p:stCondLst>
                                    <p:cond delay="80"/>
                                  </p:stCondLst>
                                  <p:childTnLst>
                                    <p:set>
                                      <p:cBhvr>
                                        <p:cTn id="174" dur="1" fill="hold">
                                          <p:stCondLst>
                                            <p:cond delay="0"/>
                                          </p:stCondLst>
                                        </p:cTn>
                                        <p:tgtEl>
                                          <p:spTgt spid="329"/>
                                        </p:tgtEl>
                                        <p:attrNameLst>
                                          <p:attrName>style.visibility</p:attrName>
                                        </p:attrNameLst>
                                      </p:cBhvr>
                                      <p:to>
                                        <p:strVal val="hidden"/>
                                      </p:to>
                                    </p:set>
                                  </p:childTnLst>
                                </p:cTn>
                              </p:par>
                              <p:par>
                                <p:cTn id="175" presetID="1" presetClass="entr" presetSubtype="0" fill="hold" nodeType="withEffect">
                                  <p:stCondLst>
                                    <p:cond delay="0"/>
                                  </p:stCondLst>
                                  <p:childTnLst>
                                    <p:set>
                                      <p:cBhvr>
                                        <p:cTn id="176" dur="1" fill="hold">
                                          <p:stCondLst>
                                            <p:cond delay="0"/>
                                          </p:stCondLst>
                                        </p:cTn>
                                        <p:tgtEl>
                                          <p:spTgt spid="332"/>
                                        </p:tgtEl>
                                        <p:attrNameLst>
                                          <p:attrName>style.visibility</p:attrName>
                                        </p:attrNameLst>
                                      </p:cBhvr>
                                      <p:to>
                                        <p:strVal val="visible"/>
                                      </p:to>
                                    </p:set>
                                  </p:childTnLst>
                                </p:cTn>
                              </p:par>
                            </p:childTnLst>
                          </p:cTn>
                        </p:par>
                        <p:par>
                          <p:cTn id="177" fill="hold" nodeType="afterGroup">
                            <p:stCondLst>
                              <p:cond delay="4080"/>
                            </p:stCondLst>
                            <p:childTnLst>
                              <p:par>
                                <p:cTn id="178" presetID="1" presetClass="exit" presetSubtype="0" fill="hold" nodeType="afterEffect">
                                  <p:stCondLst>
                                    <p:cond delay="80"/>
                                  </p:stCondLst>
                                  <p:childTnLst>
                                    <p:set>
                                      <p:cBhvr>
                                        <p:cTn id="179" dur="1" fill="hold">
                                          <p:stCondLst>
                                            <p:cond delay="0"/>
                                          </p:stCondLst>
                                        </p:cTn>
                                        <p:tgtEl>
                                          <p:spTgt spid="332"/>
                                        </p:tgtEl>
                                        <p:attrNameLst>
                                          <p:attrName>style.visibility</p:attrName>
                                        </p:attrNameLst>
                                      </p:cBhvr>
                                      <p:to>
                                        <p:strVal val="hidden"/>
                                      </p:to>
                                    </p:set>
                                  </p:childTnLst>
                                </p:cTn>
                              </p:par>
                              <p:par>
                                <p:cTn id="180" presetID="1" presetClass="entr" presetSubtype="0" fill="hold" nodeType="withEffect">
                                  <p:stCondLst>
                                    <p:cond delay="0"/>
                                  </p:stCondLst>
                                  <p:childTnLst>
                                    <p:set>
                                      <p:cBhvr>
                                        <p:cTn id="181" dur="1" fill="hold">
                                          <p:stCondLst>
                                            <p:cond delay="0"/>
                                          </p:stCondLst>
                                        </p:cTn>
                                        <p:tgtEl>
                                          <p:spTgt spid="335"/>
                                        </p:tgtEl>
                                        <p:attrNameLst>
                                          <p:attrName>style.visibility</p:attrName>
                                        </p:attrNameLst>
                                      </p:cBhvr>
                                      <p:to>
                                        <p:strVal val="visible"/>
                                      </p:to>
                                    </p:set>
                                  </p:childTnLst>
                                </p:cTn>
                              </p:par>
                            </p:childTnLst>
                          </p:cTn>
                        </p:par>
                        <p:par>
                          <p:cTn id="182" fill="hold" nodeType="afterGroup">
                            <p:stCondLst>
                              <p:cond delay="4160"/>
                            </p:stCondLst>
                            <p:childTnLst>
                              <p:par>
                                <p:cTn id="183" presetID="1" presetClass="exit" presetSubtype="0" fill="hold" nodeType="afterEffect">
                                  <p:stCondLst>
                                    <p:cond delay="80"/>
                                  </p:stCondLst>
                                  <p:childTnLst>
                                    <p:set>
                                      <p:cBhvr>
                                        <p:cTn id="184" dur="1" fill="hold">
                                          <p:stCondLst>
                                            <p:cond delay="0"/>
                                          </p:stCondLst>
                                        </p:cTn>
                                        <p:tgtEl>
                                          <p:spTgt spid="335"/>
                                        </p:tgtEl>
                                        <p:attrNameLst>
                                          <p:attrName>style.visibility</p:attrName>
                                        </p:attrNameLst>
                                      </p:cBhvr>
                                      <p:to>
                                        <p:strVal val="hidden"/>
                                      </p:to>
                                    </p:set>
                                  </p:childTnLst>
                                </p:cTn>
                              </p:par>
                              <p:par>
                                <p:cTn id="185" presetID="1" presetClass="entr" presetSubtype="0" fill="hold" nodeType="withEffect">
                                  <p:stCondLst>
                                    <p:cond delay="0"/>
                                  </p:stCondLst>
                                  <p:childTnLst>
                                    <p:set>
                                      <p:cBhvr>
                                        <p:cTn id="186" dur="1" fill="hold">
                                          <p:stCondLst>
                                            <p:cond delay="0"/>
                                          </p:stCondLst>
                                        </p:cTn>
                                        <p:tgtEl>
                                          <p:spTgt spid="338"/>
                                        </p:tgtEl>
                                        <p:attrNameLst>
                                          <p:attrName>style.visibility</p:attrName>
                                        </p:attrNameLst>
                                      </p:cBhvr>
                                      <p:to>
                                        <p:strVal val="visible"/>
                                      </p:to>
                                    </p:set>
                                  </p:childTnLst>
                                </p:cTn>
                              </p:par>
                            </p:childTnLst>
                          </p:cTn>
                        </p:par>
                        <p:par>
                          <p:cTn id="187" fill="hold" nodeType="afterGroup">
                            <p:stCondLst>
                              <p:cond delay="4240"/>
                            </p:stCondLst>
                            <p:childTnLst>
                              <p:par>
                                <p:cTn id="188" presetID="1" presetClass="exit" presetSubtype="0" fill="hold" nodeType="afterEffect">
                                  <p:stCondLst>
                                    <p:cond delay="80"/>
                                  </p:stCondLst>
                                  <p:childTnLst>
                                    <p:set>
                                      <p:cBhvr>
                                        <p:cTn id="189" dur="1" fill="hold">
                                          <p:stCondLst>
                                            <p:cond delay="0"/>
                                          </p:stCondLst>
                                        </p:cTn>
                                        <p:tgtEl>
                                          <p:spTgt spid="338"/>
                                        </p:tgtEl>
                                        <p:attrNameLst>
                                          <p:attrName>style.visibility</p:attrName>
                                        </p:attrNameLst>
                                      </p:cBhvr>
                                      <p:to>
                                        <p:strVal val="hidden"/>
                                      </p:to>
                                    </p:set>
                                  </p:childTnLst>
                                </p:cTn>
                              </p:par>
                              <p:par>
                                <p:cTn id="190" presetID="1" presetClass="entr" presetSubtype="0" fill="hold" nodeType="withEffect">
                                  <p:stCondLst>
                                    <p:cond delay="0"/>
                                  </p:stCondLst>
                                  <p:childTnLst>
                                    <p:set>
                                      <p:cBhvr>
                                        <p:cTn id="191" dur="1" fill="hold">
                                          <p:stCondLst>
                                            <p:cond delay="0"/>
                                          </p:stCondLst>
                                        </p:cTn>
                                        <p:tgtEl>
                                          <p:spTgt spid="341"/>
                                        </p:tgtEl>
                                        <p:attrNameLst>
                                          <p:attrName>style.visibility</p:attrName>
                                        </p:attrNameLst>
                                      </p:cBhvr>
                                      <p:to>
                                        <p:strVal val="visible"/>
                                      </p:to>
                                    </p:set>
                                  </p:childTnLst>
                                </p:cTn>
                              </p:par>
                            </p:childTnLst>
                          </p:cTn>
                        </p:par>
                        <p:par>
                          <p:cTn id="192" fill="hold" nodeType="afterGroup">
                            <p:stCondLst>
                              <p:cond delay="4320"/>
                            </p:stCondLst>
                            <p:childTnLst>
                              <p:par>
                                <p:cTn id="193" presetID="10" presetClass="entr" presetSubtype="0" fill="hold" nodeType="afterEffect">
                                  <p:stCondLst>
                                    <p:cond delay="0"/>
                                  </p:stCondLst>
                                  <p:childTnLst>
                                    <p:set>
                                      <p:cBhvr>
                                        <p:cTn id="194" dur="1" fill="hold">
                                          <p:stCondLst>
                                            <p:cond delay="0"/>
                                          </p:stCondLst>
                                        </p:cTn>
                                        <p:tgtEl>
                                          <p:spTgt spid="97325"/>
                                        </p:tgtEl>
                                        <p:attrNameLst>
                                          <p:attrName>style.visibility</p:attrName>
                                        </p:attrNameLst>
                                      </p:cBhvr>
                                      <p:to>
                                        <p:strVal val="visible"/>
                                      </p:to>
                                    </p:set>
                                    <p:animEffect transition="in" filter="fade">
                                      <p:cBhvr>
                                        <p:cTn id="195" dur="500"/>
                                        <p:tgtEl>
                                          <p:spTgt spid="97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364</TotalTime>
  <Words>2161</Words>
  <Application>Microsoft Office PowerPoint</Application>
  <PresentationFormat>On-screen Show (4:3)</PresentationFormat>
  <Paragraphs>362</Paragraphs>
  <Slides>46</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Tahoma</vt:lpstr>
      <vt:lpstr>Arial</vt:lpstr>
      <vt:lpstr>Wingdings</vt:lpstr>
      <vt:lpstr>Times New Roman</vt:lpstr>
      <vt:lpstr>B Helvetica Bold</vt:lpstr>
      <vt:lpstr>Times</vt:lpstr>
      <vt:lpstr>Shimmer</vt:lpstr>
      <vt:lpstr>Microsoft Graph Chart</vt:lpstr>
      <vt:lpstr>Opioid Treatment Basics for Counselors</vt:lpstr>
      <vt:lpstr>PowerPoint Presentation</vt:lpstr>
      <vt:lpstr>PowerPoint Presentation</vt:lpstr>
      <vt:lpstr>Talking to patients about addiction treatment approaches</vt:lpstr>
      <vt:lpstr>ADDICTION AS A CHRONIC ILLNESS</vt:lpstr>
      <vt:lpstr>ADDICTION AS CHRONIC DISEASE: IMPLICATIONS</vt:lpstr>
      <vt:lpstr>Opioid Dependence Treatment Goals</vt:lpstr>
      <vt:lpstr>The Role of Medication in Treatment of Opioid Dependence</vt:lpstr>
      <vt:lpstr>PowerPoint Presentation</vt:lpstr>
      <vt:lpstr>Methadone</vt:lpstr>
      <vt:lpstr>Methadone Maintenance</vt:lpstr>
      <vt:lpstr>PowerPoint Presentation</vt:lpstr>
      <vt:lpstr>Treatment Outcome Data</vt:lpstr>
      <vt:lpstr>Crime among 491 patients before and during MMT at 6 programs</vt:lpstr>
      <vt:lpstr>HIV CONVERSION IN TREATMENT</vt:lpstr>
      <vt:lpstr>Four questions patients ask:</vt:lpstr>
      <vt:lpstr>How is methadone better than heroin?</vt:lpstr>
      <vt:lpstr>PowerPoint Presentation</vt:lpstr>
      <vt:lpstr>PowerPoint Presentation</vt:lpstr>
      <vt:lpstr>Four questions patients ask:</vt:lpstr>
      <vt:lpstr>Individualized dose: </vt:lpstr>
      <vt:lpstr>PowerPoint Presentation</vt:lpstr>
      <vt:lpstr>Four questions patients ask:</vt:lpstr>
      <vt:lpstr>How long? </vt:lpstr>
      <vt:lpstr>Relapse to IV drug use after MMT 105 male patients who left treatment</vt:lpstr>
      <vt:lpstr>Outcome of detoxifications :</vt:lpstr>
      <vt:lpstr>Four questions patients ask:</vt:lpstr>
      <vt:lpstr>Side effects: </vt:lpstr>
      <vt:lpstr>Summary to four questions: </vt:lpstr>
      <vt:lpstr>Buprenorphine/Naloxone</vt:lpstr>
      <vt:lpstr>How Does Buprenorphine Work?</vt:lpstr>
      <vt:lpstr>Research about Buprenorphine</vt:lpstr>
      <vt:lpstr>Research about Buprenorphine </vt:lpstr>
      <vt:lpstr>Advantages of Buprenorphine/Naloxone</vt:lpstr>
      <vt:lpstr>PowerPoint Presentation</vt:lpstr>
      <vt:lpstr>How Does Buprenorphine/ Naloxone Work?</vt:lpstr>
      <vt:lpstr>Four questions patients ask:</vt:lpstr>
      <vt:lpstr>Naltrexone</vt:lpstr>
      <vt:lpstr>How Does Naltrexone Work?</vt:lpstr>
      <vt:lpstr>Research About Naltrexone for Opioids</vt:lpstr>
      <vt:lpstr>Naltrexone for Extended-Release Injectable Suspension</vt:lpstr>
      <vt:lpstr>Extended-Release Naltrexone Administration</vt:lpstr>
      <vt:lpstr>How Does Extended-release Naltrexone Work?</vt:lpstr>
      <vt:lpstr>Research About  Extended-Release Naltrexone</vt:lpstr>
      <vt:lpstr>Four questions patients ask:</vt:lpstr>
      <vt:lpstr>Pharmacotherapy in context:  correct glossary</vt:lpstr>
    </vt:vector>
  </TitlesOfParts>
  <Company>Home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issues about Methadone : What the counselor needs to know</dc:title>
  <dc:creator>Judith Martin</dc:creator>
  <cp:lastModifiedBy>Tom Freese</cp:lastModifiedBy>
  <cp:revision>20</cp:revision>
  <dcterms:created xsi:type="dcterms:W3CDTF">2006-06-14T14:13:30Z</dcterms:created>
  <dcterms:modified xsi:type="dcterms:W3CDTF">2015-09-30T02:01:54Z</dcterms:modified>
</cp:coreProperties>
</file>